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69" r:id="rId6"/>
    <p:sldId id="267" r:id="rId7"/>
    <p:sldId id="268" r:id="rId8"/>
    <p:sldId id="259" r:id="rId9"/>
    <p:sldId id="260" r:id="rId10"/>
    <p:sldId id="261" r:id="rId11"/>
    <p:sldId id="262" r:id="rId12"/>
    <p:sldId id="263" r:id="rId13"/>
    <p:sldId id="264" r:id="rId14"/>
    <p:sldId id="265" r:id="rId15"/>
    <p:sldId id="271" r:id="rId16"/>
    <p:sldId id="270" r:id="rId17"/>
  </p:sldIdLst>
  <p:sldSz cx="12192000" cy="6858000"/>
  <p:notesSz cx="7010400" cy="9296400"/>
  <p:embeddedFontLst>
    <p:embeddedFont>
      <p:font typeface="Droid Serif" panose="02020600060500020200" pitchFamily="18" charset="0"/>
      <p:regular r:id="rId18"/>
      <p:bold r:id="rId19"/>
      <p:italic r:id="rId20"/>
      <p:boldItalic r:id="rId21"/>
    </p:embeddedFont>
    <p:embeddedFont>
      <p:font typeface="Open Sans" panose="020B0606030504020204" pitchFamily="34" charset="0"/>
      <p:regular r:id="rId22"/>
      <p:bold r:id="rId23"/>
      <p:italic r:id="rId24"/>
      <p:boldItalic r:id="rId25"/>
    </p:embeddedFont>
    <p:embeddedFont>
      <p:font typeface="Open Sans Light" panose="020B0306030504020204" pitchFamily="34" charset="0"/>
      <p:regular r:id="rId26"/>
      <p:italic r:id="rId27"/>
    </p:embeddedFont>
    <p:embeddedFont>
      <p:font typeface="Open Sans Semibold" panose="020B0706030804020204" pitchFamily="34" charset="0"/>
      <p:bold r:id="rId28"/>
      <p:boldItalic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AE1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0" d="100"/>
          <a:sy n="60" d="100"/>
        </p:scale>
        <p:origin x="8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8.fntdata"/><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7.fntdata"/><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6.fntdata"/><Relationship Id="rId28" Type="http://schemas.openxmlformats.org/officeDocument/2006/relationships/font" Target="fonts/font11.fntdata"/><Relationship Id="rId10" Type="http://schemas.openxmlformats.org/officeDocument/2006/relationships/slide" Target="slides/slide6.xml"/><Relationship Id="rId19" Type="http://schemas.openxmlformats.org/officeDocument/2006/relationships/font" Target="fonts/font2.fntdata"/><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presProps" Target="presProp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F6EC53-9589-4AF2-8D59-121BDFF53224}"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431020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F6EC53-9589-4AF2-8D59-121BDFF53224}"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4227064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F6EC53-9589-4AF2-8D59-121BDFF53224}"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2174857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F6EC53-9589-4AF2-8D59-121BDFF53224}"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4182215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F6EC53-9589-4AF2-8D59-121BDFF53224}"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1625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F6EC53-9589-4AF2-8D59-121BDFF53224}"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1262168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F6EC53-9589-4AF2-8D59-121BDFF53224}" type="datetimeFigureOut">
              <a:rPr lang="en-US" smtClean="0"/>
              <a:t>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645217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F6EC53-9589-4AF2-8D59-121BDFF53224}" type="datetimeFigureOut">
              <a:rPr lang="en-US" smtClean="0"/>
              <a:t>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331659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F6EC53-9589-4AF2-8D59-121BDFF53224}" type="datetimeFigureOut">
              <a:rPr lang="en-US" smtClean="0"/>
              <a:t>2/16/2024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3115402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F6EC53-9589-4AF2-8D59-121BDFF53224}"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1866108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F6EC53-9589-4AF2-8D59-121BDFF53224}"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FFDBC-5E6F-48A8-9488-723E8D1604D2}" type="slidenum">
              <a:rPr lang="en-US" smtClean="0"/>
              <a:t>‹#›</a:t>
            </a:fld>
            <a:endParaRPr lang="en-US"/>
          </a:p>
        </p:txBody>
      </p:sp>
    </p:spTree>
    <p:extLst>
      <p:ext uri="{BB962C8B-B14F-4D97-AF65-F5344CB8AC3E}">
        <p14:creationId xmlns:p14="http://schemas.microsoft.com/office/powerpoint/2010/main" val="3768737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6EC53-9589-4AF2-8D59-121BDFF53224}" type="datetimeFigureOut">
              <a:rPr lang="en-US" smtClean="0"/>
              <a:t>2/16/2024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FFDBC-5E6F-48A8-9488-723E8D1604D2}" type="slidenum">
              <a:rPr lang="en-US" smtClean="0"/>
              <a:t>‹#›</a:t>
            </a:fld>
            <a:endParaRPr lang="en-US"/>
          </a:p>
        </p:txBody>
      </p:sp>
    </p:spTree>
    <p:extLst>
      <p:ext uri="{BB962C8B-B14F-4D97-AF65-F5344CB8AC3E}">
        <p14:creationId xmlns:p14="http://schemas.microsoft.com/office/powerpoint/2010/main" val="4026631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59C4F-E311-4C09-B33C-D8CD09466E1B}"/>
              </a:ext>
            </a:extLst>
          </p:cNvPr>
          <p:cNvSpPr>
            <a:spLocks noGrp="1"/>
          </p:cNvSpPr>
          <p:nvPr>
            <p:ph type="ctrTitle"/>
          </p:nvPr>
        </p:nvSpPr>
        <p:spPr>
          <a:xfrm>
            <a:off x="1524000" y="2945038"/>
            <a:ext cx="9086850" cy="2232961"/>
          </a:xfrm>
        </p:spPr>
        <p:txBody>
          <a:bodyPr anchor="ctr">
            <a:normAutofit/>
          </a:bodyPr>
          <a:lstStyle/>
          <a:p>
            <a:r>
              <a:rPr lang="en-US" sz="7200" b="1" dirty="0">
                <a:solidFill>
                  <a:srgbClr val="FFC000"/>
                </a:solidFill>
                <a:latin typeface="Droid Serif" panose="02020600060500020200" pitchFamily="18" charset="0"/>
                <a:ea typeface="Droid Serif" panose="02020600060500020200" pitchFamily="18" charset="0"/>
                <a:cs typeface="Droid Serif" panose="02020600060500020200" pitchFamily="18" charset="0"/>
              </a:rPr>
              <a:t>Black Diamond </a:t>
            </a:r>
            <a:br>
              <a:rPr lang="en-US" sz="7200" b="1" dirty="0">
                <a:solidFill>
                  <a:srgbClr val="FFC000"/>
                </a:solidFill>
                <a:latin typeface="Droid Serif" panose="02020600060500020200" pitchFamily="18" charset="0"/>
                <a:ea typeface="Droid Serif" panose="02020600060500020200" pitchFamily="18" charset="0"/>
                <a:cs typeface="Droid Serif" panose="02020600060500020200" pitchFamily="18" charset="0"/>
              </a:rPr>
            </a:br>
            <a:r>
              <a:rPr lang="en-US" sz="4000" b="1" i="1" dirty="0">
                <a:solidFill>
                  <a:schemeClr val="bg1"/>
                </a:solidFill>
                <a:latin typeface="Droid Serif" panose="02020600060500020200" pitchFamily="18" charset="0"/>
                <a:ea typeface="Droid Serif" panose="02020600060500020200" pitchFamily="18" charset="0"/>
                <a:cs typeface="Droid Serif" panose="02020600060500020200" pitchFamily="18" charset="0"/>
              </a:rPr>
              <a:t>Client Experience User Guide</a:t>
            </a:r>
            <a:endParaRPr lang="en-US" sz="7200" b="1" i="1" dirty="0">
              <a:solidFill>
                <a:schemeClr val="bg1"/>
              </a:solidFill>
              <a:latin typeface="Droid Serif" panose="02020600060500020200" pitchFamily="18" charset="0"/>
              <a:ea typeface="Droid Serif" panose="02020600060500020200" pitchFamily="18" charset="0"/>
              <a:cs typeface="Droid Serif" panose="02020600060500020200" pitchFamily="18" charset="0"/>
            </a:endParaRPr>
          </a:p>
        </p:txBody>
      </p:sp>
      <p:pic>
        <p:nvPicPr>
          <p:cNvPr id="5" name="Picture 4">
            <a:extLst>
              <a:ext uri="{FF2B5EF4-FFF2-40B4-BE49-F238E27FC236}">
                <a16:creationId xmlns:a16="http://schemas.microsoft.com/office/drawing/2014/main" id="{7E69446C-BDDB-4ACB-960E-5AAA42310655}"/>
              </a:ext>
            </a:extLst>
          </p:cNvPr>
          <p:cNvPicPr>
            <a:picLocks noChangeAspect="1"/>
          </p:cNvPicPr>
          <p:nvPr/>
        </p:nvPicPr>
        <p:blipFill>
          <a:blip r:embed="rId2">
            <a:extLst>
              <a:ext uri="{28A0092B-C50C-407E-A947-70E740481C1C}">
                <a14:useLocalDpi xmlns:a14="http://schemas.microsoft.com/office/drawing/2010/main" val="0"/>
              </a:ext>
            </a:extLst>
          </a:blip>
          <a:srcRect t="29" b="29"/>
          <a:stretch/>
        </p:blipFill>
        <p:spPr>
          <a:xfrm>
            <a:off x="3965510" y="1473523"/>
            <a:ext cx="4260980" cy="1147665"/>
          </a:xfrm>
          <a:prstGeom prst="rect">
            <a:avLst/>
          </a:prstGeom>
        </p:spPr>
      </p:pic>
    </p:spTree>
    <p:extLst>
      <p:ext uri="{BB962C8B-B14F-4D97-AF65-F5344CB8AC3E}">
        <p14:creationId xmlns:p14="http://schemas.microsoft.com/office/powerpoint/2010/main" val="3658442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177430"/>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Projected Income</a:t>
            </a:r>
          </a:p>
        </p:txBody>
      </p:sp>
      <p:sp>
        <p:nvSpPr>
          <p:cNvPr id="15" name="TextBox 14">
            <a:extLst>
              <a:ext uri="{FF2B5EF4-FFF2-40B4-BE49-F238E27FC236}">
                <a16:creationId xmlns:a16="http://schemas.microsoft.com/office/drawing/2014/main" id="{03AE329B-68DA-450D-96A9-B814A6A9258B}"/>
              </a:ext>
            </a:extLst>
          </p:cNvPr>
          <p:cNvSpPr txBox="1"/>
          <p:nvPr/>
        </p:nvSpPr>
        <p:spPr>
          <a:xfrm>
            <a:off x="6183505" y="1659197"/>
            <a:ext cx="4107977" cy="1323439"/>
          </a:xfrm>
          <a:prstGeom prst="rect">
            <a:avLst/>
          </a:prstGeom>
          <a:noFill/>
        </p:spPr>
        <p:txBody>
          <a:bodyPr wrap="square" rtlCol="0">
            <a:spAutoFit/>
          </a:bodyPr>
          <a:lstStyle/>
          <a:p>
            <a:r>
              <a:rPr lang="en-US" sz="2000" b="0" i="0" dirty="0">
                <a:solidFill>
                  <a:schemeClr val="bg1"/>
                </a:solidFill>
                <a:effectLst/>
              </a:rPr>
              <a:t>The Projected Income card allows you to view a snapshot of </a:t>
            </a:r>
            <a:r>
              <a:rPr lang="en-US" sz="2000" dirty="0">
                <a:solidFill>
                  <a:schemeClr val="bg1"/>
                </a:solidFill>
              </a:rPr>
              <a:t>projected</a:t>
            </a:r>
            <a:r>
              <a:rPr lang="en-US" sz="2000" b="0" i="0" dirty="0">
                <a:solidFill>
                  <a:schemeClr val="bg1"/>
                </a:solidFill>
                <a:effectLst/>
              </a:rPr>
              <a:t> dividend and interest payments.</a:t>
            </a:r>
            <a:endParaRPr lang="en-US" sz="2000" dirty="0">
              <a:solidFill>
                <a:schemeClr val="bg1"/>
              </a:solidFill>
            </a:endParaRPr>
          </a:p>
        </p:txBody>
      </p:sp>
      <p:sp>
        <p:nvSpPr>
          <p:cNvPr id="16" name="TextBox 15">
            <a:extLst>
              <a:ext uri="{FF2B5EF4-FFF2-40B4-BE49-F238E27FC236}">
                <a16:creationId xmlns:a16="http://schemas.microsoft.com/office/drawing/2014/main" id="{2260D728-774A-40F2-976D-E369761FB37B}"/>
              </a:ext>
            </a:extLst>
          </p:cNvPr>
          <p:cNvSpPr txBox="1"/>
          <p:nvPr/>
        </p:nvSpPr>
        <p:spPr>
          <a:xfrm>
            <a:off x="6640706" y="3245587"/>
            <a:ext cx="4107977" cy="1631216"/>
          </a:xfrm>
          <a:prstGeom prst="rect">
            <a:avLst/>
          </a:prstGeom>
          <a:noFill/>
        </p:spPr>
        <p:txBody>
          <a:bodyPr wrap="square" rtlCol="0">
            <a:spAutoFit/>
          </a:bodyPr>
          <a:lstStyle/>
          <a:p>
            <a:r>
              <a:rPr lang="en-US" sz="2000" dirty="0">
                <a:solidFill>
                  <a:schemeClr val="bg1"/>
                </a:solidFill>
              </a:rPr>
              <a:t>By</a:t>
            </a:r>
            <a:r>
              <a:rPr lang="en-US" sz="2000" dirty="0">
                <a:solidFill>
                  <a:srgbClr val="000000"/>
                </a:solidFill>
              </a:rPr>
              <a:t> </a:t>
            </a:r>
            <a:r>
              <a:rPr lang="en-US" sz="2000" i="1" dirty="0">
                <a:solidFill>
                  <a:srgbClr val="F6AE1C"/>
                </a:solidFill>
              </a:rPr>
              <a:t>expanding the view</a:t>
            </a:r>
            <a:r>
              <a:rPr lang="en-US" sz="2000" dirty="0">
                <a:solidFill>
                  <a:schemeClr val="bg1"/>
                </a:solidFill>
              </a:rPr>
              <a:t>, you will see a month-by-month view of the projections for each class your portfolio is invested in or chose your desired timeframe.</a:t>
            </a:r>
          </a:p>
        </p:txBody>
      </p:sp>
      <p:sp>
        <p:nvSpPr>
          <p:cNvPr id="11" name="TextBox 10">
            <a:extLst>
              <a:ext uri="{FF2B5EF4-FFF2-40B4-BE49-F238E27FC236}">
                <a16:creationId xmlns:a16="http://schemas.microsoft.com/office/drawing/2014/main" id="{04B8636D-8318-4DB9-9C9A-F5BF1A496D3F}"/>
              </a:ext>
            </a:extLst>
          </p:cNvPr>
          <p:cNvSpPr txBox="1"/>
          <p:nvPr/>
        </p:nvSpPr>
        <p:spPr>
          <a:xfrm>
            <a:off x="876027" y="5817058"/>
            <a:ext cx="10144125" cy="784830"/>
          </a:xfrm>
          <a:prstGeom prst="rect">
            <a:avLst/>
          </a:prstGeom>
          <a:noFill/>
        </p:spPr>
        <p:txBody>
          <a:bodyPr wrap="square">
            <a:spAutoFit/>
          </a:bodyPr>
          <a:lstStyle/>
          <a:p>
            <a:r>
              <a:rPr lang="en-US" sz="900" b="1" i="1" dirty="0">
                <a:solidFill>
                  <a:schemeClr val="bg1"/>
                </a:solidFill>
                <a:effectLst/>
                <a:latin typeface="Open Sans" panose="020B0606030504020204" pitchFamily="34" charset="0"/>
              </a:rPr>
              <a:t>Projected income is subject to change as not all holdings may be held for the entire period. The calculations and assumptions are as follows: Projected Annual Income= Last Dividend Payment 1 × # of Payments/Year × Units Projected Annual Income (Exchange Traded Funds, Mutual Funds)=Annual Dividend Rate (trailing 12 months) × Units Yield=Projected Income / Market Value (equivalent to Annual Dividend Rate / Price) Fixed Income: Projected Annual Income=Coupon Rate × Units × Paydown Factor (if applicable) Yield=Projected Income / Market Value Income is not projected past maturity date (or pre-refunded date for municipal bonds). For securities with irregular first payment periods, the calculation takes the irregular coupon into consideration. Paydown factor is used for mortgage-backed securities when data is provided in custodial files.</a:t>
            </a:r>
          </a:p>
        </p:txBody>
      </p:sp>
      <p:pic>
        <p:nvPicPr>
          <p:cNvPr id="8" name="Picture 7">
            <a:extLst>
              <a:ext uri="{FF2B5EF4-FFF2-40B4-BE49-F238E27FC236}">
                <a16:creationId xmlns:a16="http://schemas.microsoft.com/office/drawing/2014/main" id="{AB420F63-7555-4550-9B7A-BF08D6A7D8B3}"/>
              </a:ext>
            </a:extLst>
          </p:cNvPr>
          <p:cNvPicPr>
            <a:picLocks noChangeAspect="1"/>
          </p:cNvPicPr>
          <p:nvPr/>
        </p:nvPicPr>
        <p:blipFill>
          <a:blip r:embed="rId2"/>
          <a:stretch>
            <a:fillRect/>
          </a:stretch>
        </p:blipFill>
        <p:spPr>
          <a:xfrm>
            <a:off x="2002542" y="1435033"/>
            <a:ext cx="3647366" cy="3987933"/>
          </a:xfrm>
          <a:prstGeom prst="rect">
            <a:avLst/>
          </a:prstGeom>
          <a:effectLst>
            <a:outerShdw blurRad="50800" dist="88900" dir="2700000" algn="tl" rotWithShape="0">
              <a:schemeClr val="bg1">
                <a:alpha val="40000"/>
              </a:schemeClr>
            </a:outerShdw>
          </a:effectLst>
        </p:spPr>
      </p:pic>
      <p:pic>
        <p:nvPicPr>
          <p:cNvPr id="2" name="Picture 1" descr="A white letter with a black background&#10;&#10;Description automatically generated">
            <a:extLst>
              <a:ext uri="{FF2B5EF4-FFF2-40B4-BE49-F238E27FC236}">
                <a16:creationId xmlns:a16="http://schemas.microsoft.com/office/drawing/2014/main" id="{7EFB7758-2269-9216-6318-B925CFB7BB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spTree>
    <p:extLst>
      <p:ext uri="{BB962C8B-B14F-4D97-AF65-F5344CB8AC3E}">
        <p14:creationId xmlns:p14="http://schemas.microsoft.com/office/powerpoint/2010/main" val="2690107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152085"/>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Transactions</a:t>
            </a:r>
          </a:p>
        </p:txBody>
      </p:sp>
      <p:sp>
        <p:nvSpPr>
          <p:cNvPr id="15" name="TextBox 14">
            <a:extLst>
              <a:ext uri="{FF2B5EF4-FFF2-40B4-BE49-F238E27FC236}">
                <a16:creationId xmlns:a16="http://schemas.microsoft.com/office/drawing/2014/main" id="{03AE329B-68DA-450D-96A9-B814A6A9258B}"/>
              </a:ext>
            </a:extLst>
          </p:cNvPr>
          <p:cNvSpPr txBox="1"/>
          <p:nvPr/>
        </p:nvSpPr>
        <p:spPr>
          <a:xfrm>
            <a:off x="5029803" y="1720414"/>
            <a:ext cx="5132647" cy="1015663"/>
          </a:xfrm>
          <a:prstGeom prst="rect">
            <a:avLst/>
          </a:prstGeom>
          <a:noFill/>
        </p:spPr>
        <p:txBody>
          <a:bodyPr wrap="square" rtlCol="0">
            <a:spAutoFit/>
          </a:bodyPr>
          <a:lstStyle/>
          <a:p>
            <a:r>
              <a:rPr lang="en-US" sz="2000" b="0" i="0" dirty="0">
                <a:solidFill>
                  <a:schemeClr val="bg1"/>
                </a:solidFill>
                <a:effectLst/>
              </a:rPr>
              <a:t>The Transactions card allows you to view and filter the most recent transactions in portfolios and accounts.</a:t>
            </a:r>
            <a:endParaRPr lang="en-US" sz="2000" dirty="0">
              <a:solidFill>
                <a:schemeClr val="bg1"/>
              </a:solidFill>
            </a:endParaRPr>
          </a:p>
        </p:txBody>
      </p:sp>
      <p:sp>
        <p:nvSpPr>
          <p:cNvPr id="16" name="TextBox 15">
            <a:extLst>
              <a:ext uri="{FF2B5EF4-FFF2-40B4-BE49-F238E27FC236}">
                <a16:creationId xmlns:a16="http://schemas.microsoft.com/office/drawing/2014/main" id="{2260D728-774A-40F2-976D-E369761FB37B}"/>
              </a:ext>
            </a:extLst>
          </p:cNvPr>
          <p:cNvSpPr txBox="1"/>
          <p:nvPr/>
        </p:nvSpPr>
        <p:spPr>
          <a:xfrm>
            <a:off x="7369897" y="3215533"/>
            <a:ext cx="3523281" cy="1631216"/>
          </a:xfrm>
          <a:prstGeom prst="rect">
            <a:avLst/>
          </a:prstGeom>
          <a:noFill/>
        </p:spPr>
        <p:txBody>
          <a:bodyPr wrap="square" rtlCol="0">
            <a:spAutoFit/>
          </a:bodyPr>
          <a:lstStyle/>
          <a:p>
            <a:r>
              <a:rPr lang="en-US" sz="2000" dirty="0">
                <a:solidFill>
                  <a:schemeClr val="bg1"/>
                </a:solidFill>
              </a:rPr>
              <a:t>By </a:t>
            </a:r>
            <a:r>
              <a:rPr lang="en-US" sz="2000" i="1" dirty="0">
                <a:solidFill>
                  <a:srgbClr val="F6AE1C"/>
                </a:solidFill>
              </a:rPr>
              <a:t>expanding the view</a:t>
            </a:r>
            <a:r>
              <a:rPr lang="en-US" sz="2000" dirty="0">
                <a:solidFill>
                  <a:schemeClr val="bg1"/>
                </a:solidFill>
              </a:rPr>
              <a:t>, you can use the gear icon in the upper right-hand corner to apply the transactions filter to the table.</a:t>
            </a:r>
          </a:p>
        </p:txBody>
      </p:sp>
      <p:sp>
        <p:nvSpPr>
          <p:cNvPr id="13" name="TextBox 12">
            <a:extLst>
              <a:ext uri="{FF2B5EF4-FFF2-40B4-BE49-F238E27FC236}">
                <a16:creationId xmlns:a16="http://schemas.microsoft.com/office/drawing/2014/main" id="{0F84C3AF-BB6B-47FE-A8C8-ECD90BFF68E6}"/>
              </a:ext>
            </a:extLst>
          </p:cNvPr>
          <p:cNvSpPr txBox="1"/>
          <p:nvPr/>
        </p:nvSpPr>
        <p:spPr>
          <a:xfrm>
            <a:off x="863065" y="6172619"/>
            <a:ext cx="9938285" cy="507831"/>
          </a:xfrm>
          <a:prstGeom prst="rect">
            <a:avLst/>
          </a:prstGeom>
          <a:noFill/>
        </p:spPr>
        <p:txBody>
          <a:bodyPr wrap="square">
            <a:spAutoFit/>
          </a:bodyPr>
          <a:lstStyle/>
          <a:p>
            <a:r>
              <a:rPr lang="en-US" sz="900" b="1" i="1" dirty="0">
                <a:solidFill>
                  <a:schemeClr val="bg1"/>
                </a:solidFill>
                <a:effectLst/>
                <a:latin typeface="Open Sans" panose="020B0606030504020204" pitchFamily="34" charset="0"/>
              </a:rPr>
              <a:t>This dashboard does not reflect real time, intraday pricing or activity. Please review your date selection and settings in the upper right corner for additional information. It is important to compare the information on this report with the statements you receive from the custodian(s) for your account(s). Please note that there may be minor variations due to calculation methodologies. If you have any questions, please contact Annex.</a:t>
            </a:r>
          </a:p>
        </p:txBody>
      </p:sp>
      <p:pic>
        <p:nvPicPr>
          <p:cNvPr id="11" name="Picture 10">
            <a:extLst>
              <a:ext uri="{FF2B5EF4-FFF2-40B4-BE49-F238E27FC236}">
                <a16:creationId xmlns:a16="http://schemas.microsoft.com/office/drawing/2014/main" id="{3DB76094-B575-450D-B4BE-A147E7C69873}"/>
              </a:ext>
            </a:extLst>
          </p:cNvPr>
          <p:cNvPicPr>
            <a:picLocks noChangeAspect="1"/>
          </p:cNvPicPr>
          <p:nvPr/>
        </p:nvPicPr>
        <p:blipFill>
          <a:blip r:embed="rId2"/>
          <a:stretch>
            <a:fillRect/>
          </a:stretch>
        </p:blipFill>
        <p:spPr>
          <a:xfrm>
            <a:off x="1785924" y="1362634"/>
            <a:ext cx="2738329" cy="2941469"/>
          </a:xfrm>
          <a:prstGeom prst="rect">
            <a:avLst/>
          </a:prstGeom>
          <a:effectLst>
            <a:outerShdw blurRad="50800" dist="88900" dir="2700000" algn="tl" rotWithShape="0">
              <a:schemeClr val="bg1">
                <a:alpha val="40000"/>
              </a:schemeClr>
            </a:outerShdw>
          </a:effectLst>
        </p:spPr>
      </p:pic>
      <p:pic>
        <p:nvPicPr>
          <p:cNvPr id="8" name="Picture 7">
            <a:extLst>
              <a:ext uri="{FF2B5EF4-FFF2-40B4-BE49-F238E27FC236}">
                <a16:creationId xmlns:a16="http://schemas.microsoft.com/office/drawing/2014/main" id="{990DE1B3-8BCC-48FE-8387-E97052B9824E}"/>
              </a:ext>
            </a:extLst>
          </p:cNvPr>
          <p:cNvPicPr>
            <a:picLocks noChangeAspect="1"/>
          </p:cNvPicPr>
          <p:nvPr/>
        </p:nvPicPr>
        <p:blipFill rotWithShape="1">
          <a:blip r:embed="rId3"/>
          <a:srcRect l="3122" t="5484" r="17251" b="2213"/>
          <a:stretch/>
        </p:blipFill>
        <p:spPr>
          <a:xfrm>
            <a:off x="3512416" y="3088242"/>
            <a:ext cx="3157325" cy="2669041"/>
          </a:xfrm>
          <a:prstGeom prst="rect">
            <a:avLst/>
          </a:prstGeom>
          <a:effectLst>
            <a:outerShdw blurRad="50800" dist="88900" dir="2700000" algn="tl" rotWithShape="0">
              <a:schemeClr val="bg1">
                <a:alpha val="40000"/>
              </a:schemeClr>
            </a:outerShdw>
          </a:effectLst>
        </p:spPr>
      </p:pic>
      <p:pic>
        <p:nvPicPr>
          <p:cNvPr id="2" name="Picture 1" descr="A white letter with a black background&#10;&#10;Description automatically generated">
            <a:extLst>
              <a:ext uri="{FF2B5EF4-FFF2-40B4-BE49-F238E27FC236}">
                <a16:creationId xmlns:a16="http://schemas.microsoft.com/office/drawing/2014/main" id="{73BEBF70-C227-3FF5-6E47-AE35CDA401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spTree>
    <p:extLst>
      <p:ext uri="{BB962C8B-B14F-4D97-AF65-F5344CB8AC3E}">
        <p14:creationId xmlns:p14="http://schemas.microsoft.com/office/powerpoint/2010/main" val="292141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174462"/>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Quarterly Performance Reports</a:t>
            </a:r>
          </a:p>
        </p:txBody>
      </p:sp>
      <p:pic>
        <p:nvPicPr>
          <p:cNvPr id="3" name="Picture 2">
            <a:extLst>
              <a:ext uri="{FF2B5EF4-FFF2-40B4-BE49-F238E27FC236}">
                <a16:creationId xmlns:a16="http://schemas.microsoft.com/office/drawing/2014/main" id="{D0F5D5DD-656C-4150-9CF3-2988D93103D7}"/>
              </a:ext>
            </a:extLst>
          </p:cNvPr>
          <p:cNvPicPr>
            <a:picLocks noChangeAspect="1"/>
          </p:cNvPicPr>
          <p:nvPr/>
        </p:nvPicPr>
        <p:blipFill>
          <a:blip r:embed="rId2"/>
          <a:stretch>
            <a:fillRect/>
          </a:stretch>
        </p:blipFill>
        <p:spPr>
          <a:xfrm>
            <a:off x="596543" y="2101653"/>
            <a:ext cx="2979978" cy="733354"/>
          </a:xfrm>
          <a:prstGeom prst="rect">
            <a:avLst/>
          </a:prstGeom>
          <a:effectLst>
            <a:outerShdw blurRad="50800" dist="88900" dir="2700000" algn="tl" rotWithShape="0">
              <a:schemeClr val="bg1">
                <a:alpha val="40000"/>
              </a:schemeClr>
            </a:outerShdw>
          </a:effectLst>
        </p:spPr>
      </p:pic>
      <p:sp>
        <p:nvSpPr>
          <p:cNvPr id="4" name="TextBox 3">
            <a:extLst>
              <a:ext uri="{FF2B5EF4-FFF2-40B4-BE49-F238E27FC236}">
                <a16:creationId xmlns:a16="http://schemas.microsoft.com/office/drawing/2014/main" id="{4D7080F5-2817-46E2-8205-7CBE6D51207D}"/>
              </a:ext>
            </a:extLst>
          </p:cNvPr>
          <p:cNvSpPr txBox="1"/>
          <p:nvPr/>
        </p:nvSpPr>
        <p:spPr>
          <a:xfrm>
            <a:off x="3962400" y="1819344"/>
            <a:ext cx="7462727" cy="1015663"/>
          </a:xfrm>
          <a:prstGeom prst="rect">
            <a:avLst/>
          </a:prstGeom>
          <a:noFill/>
        </p:spPr>
        <p:txBody>
          <a:bodyPr wrap="square" rtlCol="0">
            <a:spAutoFit/>
          </a:bodyPr>
          <a:lstStyle/>
          <a:p>
            <a:r>
              <a:rPr lang="en-US" sz="2000" dirty="0">
                <a:solidFill>
                  <a:schemeClr val="bg1"/>
                </a:solidFill>
              </a:rPr>
              <a:t>To view your Quarterly Performance Reports once uploaded to Black Diamond, click on the Vault section from the Home page. From there, </a:t>
            </a:r>
            <a:r>
              <a:rPr lang="en-US" sz="2000" i="1" dirty="0">
                <a:solidFill>
                  <a:srgbClr val="F6AE1C"/>
                </a:solidFill>
              </a:rPr>
              <a:t>all reports will be listed</a:t>
            </a:r>
            <a:r>
              <a:rPr lang="en-US" sz="2000" dirty="0">
                <a:solidFill>
                  <a:schemeClr val="bg1"/>
                </a:solidFill>
              </a:rPr>
              <a:t>.</a:t>
            </a:r>
          </a:p>
        </p:txBody>
      </p:sp>
      <p:pic>
        <p:nvPicPr>
          <p:cNvPr id="1026" name="Picture 5">
            <a:extLst>
              <a:ext uri="{FF2B5EF4-FFF2-40B4-BE49-F238E27FC236}">
                <a16:creationId xmlns:a16="http://schemas.microsoft.com/office/drawing/2014/main" id="{B6D1E250-E37D-4907-86C2-3AC15F773A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1952" y="3131816"/>
            <a:ext cx="10277645" cy="1920143"/>
          </a:xfrm>
          <a:prstGeom prst="rect">
            <a:avLst/>
          </a:prstGeom>
          <a:noFill/>
          <a:ln>
            <a:noFill/>
          </a:ln>
          <a:effectLst>
            <a:outerShdw blurRad="50800" dist="88900" dir="2700000" algn="tl" rotWithShape="0">
              <a:schemeClr val="bg1">
                <a:alpha val="4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A white letter with a black background&#10;&#10;Description automatically generated">
            <a:extLst>
              <a:ext uri="{FF2B5EF4-FFF2-40B4-BE49-F238E27FC236}">
                <a16:creationId xmlns:a16="http://schemas.microsoft.com/office/drawing/2014/main" id="{5BBE8F09-A906-87A4-90A3-3B07F41419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spTree>
    <p:extLst>
      <p:ext uri="{BB962C8B-B14F-4D97-AF65-F5344CB8AC3E}">
        <p14:creationId xmlns:p14="http://schemas.microsoft.com/office/powerpoint/2010/main" val="3976226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876152" y="2269867"/>
            <a:ext cx="9144000" cy="983609"/>
          </a:xfrm>
        </p:spPr>
        <p:txBody>
          <a:bodyPr anchor="ctr">
            <a:normAutofit/>
          </a:bodyPr>
          <a:lstStyle/>
          <a:p>
            <a:pPr algn="l"/>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Contact Us</a:t>
            </a:r>
          </a:p>
        </p:txBody>
      </p:sp>
      <p:sp>
        <p:nvSpPr>
          <p:cNvPr id="3" name="TextBox 2">
            <a:extLst>
              <a:ext uri="{FF2B5EF4-FFF2-40B4-BE49-F238E27FC236}">
                <a16:creationId xmlns:a16="http://schemas.microsoft.com/office/drawing/2014/main" id="{83A9930D-558F-3A98-9AD9-872D8FA7A024}"/>
              </a:ext>
            </a:extLst>
          </p:cNvPr>
          <p:cNvSpPr txBox="1"/>
          <p:nvPr/>
        </p:nvSpPr>
        <p:spPr>
          <a:xfrm>
            <a:off x="1876152" y="3348726"/>
            <a:ext cx="8534190"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bg1"/>
                </a:solidFill>
              </a:rPr>
              <a:t>If you have questions regarding your account or login information,</a:t>
            </a:r>
            <a:br>
              <a:rPr lang="en-US" sz="2000" dirty="0">
                <a:solidFill>
                  <a:schemeClr val="bg1"/>
                </a:solidFill>
              </a:rPr>
            </a:br>
            <a:r>
              <a:rPr lang="en-US" sz="2000" dirty="0">
                <a:solidFill>
                  <a:schemeClr val="bg1"/>
                </a:solidFill>
              </a:rPr>
              <a:t>please </a:t>
            </a:r>
            <a:r>
              <a:rPr kumimoji="0" lang="en-US" sz="2000" b="1" i="1" u="none" strike="noStrike" kern="1200" cap="none" spc="0" normalizeH="0" baseline="0" noProof="0" dirty="0">
                <a:ln>
                  <a:noFill/>
                </a:ln>
                <a:solidFill>
                  <a:srgbClr val="FFC000"/>
                </a:solidFill>
                <a:effectLst/>
                <a:uLnTx/>
                <a:uFillTx/>
                <a:latin typeface="+mj-lt"/>
                <a:ea typeface="+mn-ea"/>
                <a:cs typeface="+mn-cs"/>
              </a:rPr>
              <a:t>contact your Client Service Manager</a:t>
            </a:r>
            <a:r>
              <a:rPr kumimoji="0" lang="en-US" sz="2000" b="1" i="1" u="none" strike="noStrike" kern="1200" cap="none" spc="0" normalizeH="0" baseline="0" noProof="0" dirty="0">
                <a:ln>
                  <a:noFill/>
                </a:ln>
                <a:solidFill>
                  <a:schemeClr val="bg1"/>
                </a:solidFill>
                <a:effectLst/>
                <a:uLnTx/>
                <a:uFillTx/>
                <a:latin typeface="+mj-lt"/>
                <a:ea typeface="+mn-ea"/>
                <a:cs typeface="+mn-cs"/>
              </a:rPr>
              <a:t>.</a:t>
            </a:r>
            <a:endParaRPr lang="en-US" sz="2000" dirty="0"/>
          </a:p>
          <a:p>
            <a:endParaRPr lang="en-US" sz="2000" dirty="0"/>
          </a:p>
          <a:p>
            <a:r>
              <a:rPr lang="en-US" sz="2000" dirty="0">
                <a:solidFill>
                  <a:schemeClr val="bg1"/>
                </a:solidFill>
              </a:rPr>
              <a:t>If you have questions or concerns about your portfolio or investments,</a:t>
            </a:r>
            <a:br>
              <a:rPr lang="en-US" sz="2000" dirty="0">
                <a:solidFill>
                  <a:schemeClr val="bg1"/>
                </a:solidFill>
              </a:rPr>
            </a:br>
            <a:r>
              <a:rPr lang="en-US" sz="2000" dirty="0">
                <a:solidFill>
                  <a:schemeClr val="bg1"/>
                </a:solidFill>
              </a:rPr>
              <a:t>please</a:t>
            </a:r>
            <a:r>
              <a:rPr lang="en-US" sz="2000" i="1" dirty="0">
                <a:solidFill>
                  <a:schemeClr val="bg1"/>
                </a:solidFill>
              </a:rPr>
              <a:t> </a:t>
            </a:r>
            <a:r>
              <a:rPr lang="en-US" sz="2000" b="1" i="1" dirty="0">
                <a:solidFill>
                  <a:srgbClr val="FFC000"/>
                </a:solidFill>
                <a:latin typeface="+mj-lt"/>
              </a:rPr>
              <a:t>contact your Wealth Manager</a:t>
            </a:r>
            <a:r>
              <a:rPr lang="en-US" sz="2000" b="1" i="1" dirty="0">
                <a:solidFill>
                  <a:schemeClr val="bg1"/>
                </a:solidFill>
                <a:latin typeface="+mj-lt"/>
              </a:rPr>
              <a:t>.</a:t>
            </a:r>
          </a:p>
          <a:p>
            <a:endParaRPr lang="en-US" sz="2000" dirty="0"/>
          </a:p>
        </p:txBody>
      </p:sp>
      <p:pic>
        <p:nvPicPr>
          <p:cNvPr id="2" name="Picture 1" descr="A white letter with a black background&#10;&#10;Description automatically generated">
            <a:extLst>
              <a:ext uri="{FF2B5EF4-FFF2-40B4-BE49-F238E27FC236}">
                <a16:creationId xmlns:a16="http://schemas.microsoft.com/office/drawing/2014/main" id="{C6F1FC82-42C8-4FE8-8A55-258481BFE9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pic>
        <p:nvPicPr>
          <p:cNvPr id="5" name="Picture 4">
            <a:extLst>
              <a:ext uri="{FF2B5EF4-FFF2-40B4-BE49-F238E27FC236}">
                <a16:creationId xmlns:a16="http://schemas.microsoft.com/office/drawing/2014/main" id="{36A2C287-9A2A-E5A6-E178-7AADB5150577}"/>
              </a:ext>
            </a:extLst>
          </p:cNvPr>
          <p:cNvPicPr>
            <a:picLocks noChangeAspect="1"/>
          </p:cNvPicPr>
          <p:nvPr/>
        </p:nvPicPr>
        <p:blipFill>
          <a:blip r:embed="rId3">
            <a:extLst>
              <a:ext uri="{28A0092B-C50C-407E-A947-70E740481C1C}">
                <a14:useLocalDpi xmlns:a14="http://schemas.microsoft.com/office/drawing/2010/main" val="0"/>
              </a:ext>
            </a:extLst>
          </a:blip>
          <a:srcRect t="29" b="29"/>
          <a:stretch/>
        </p:blipFill>
        <p:spPr>
          <a:xfrm>
            <a:off x="3965510" y="725647"/>
            <a:ext cx="4260980" cy="1147665"/>
          </a:xfrm>
          <a:prstGeom prst="rect">
            <a:avLst/>
          </a:prstGeom>
        </p:spPr>
      </p:pic>
    </p:spTree>
    <p:extLst>
      <p:ext uri="{BB962C8B-B14F-4D97-AF65-F5344CB8AC3E}">
        <p14:creationId xmlns:p14="http://schemas.microsoft.com/office/powerpoint/2010/main" val="218285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109314"/>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Home</a:t>
            </a:r>
          </a:p>
        </p:txBody>
      </p:sp>
      <p:sp>
        <p:nvSpPr>
          <p:cNvPr id="9" name="TextBox 8">
            <a:extLst>
              <a:ext uri="{FF2B5EF4-FFF2-40B4-BE49-F238E27FC236}">
                <a16:creationId xmlns:a16="http://schemas.microsoft.com/office/drawing/2014/main" id="{65A10154-1CC6-4CCE-81EA-B7087D055E5C}"/>
              </a:ext>
            </a:extLst>
          </p:cNvPr>
          <p:cNvSpPr txBox="1"/>
          <p:nvPr/>
        </p:nvSpPr>
        <p:spPr>
          <a:xfrm>
            <a:off x="8156397" y="3360379"/>
            <a:ext cx="3618169" cy="1631216"/>
          </a:xfrm>
          <a:prstGeom prst="rect">
            <a:avLst/>
          </a:prstGeom>
          <a:noFill/>
        </p:spPr>
        <p:txBody>
          <a:bodyPr wrap="square" rtlCol="0">
            <a:spAutoFit/>
          </a:bodyPr>
          <a:lstStyle/>
          <a:p>
            <a:r>
              <a:rPr lang="en-US" sz="2000" dirty="0">
                <a:solidFill>
                  <a:schemeClr val="bg1"/>
                </a:solidFill>
              </a:rPr>
              <a:t>You can </a:t>
            </a:r>
            <a:r>
              <a:rPr lang="en-US" sz="2000" i="1" dirty="0">
                <a:solidFill>
                  <a:srgbClr val="F6AE1C"/>
                </a:solidFill>
              </a:rPr>
              <a:t>switch your view</a:t>
            </a:r>
            <a:r>
              <a:rPr lang="en-US" sz="2000" dirty="0">
                <a:solidFill>
                  <a:srgbClr val="F6AE1C"/>
                </a:solidFill>
              </a:rPr>
              <a:t> </a:t>
            </a:r>
            <a:r>
              <a:rPr lang="en-US" sz="2000" dirty="0">
                <a:solidFill>
                  <a:schemeClr val="bg1"/>
                </a:solidFill>
              </a:rPr>
              <a:t>to see portfolio details by topic, or as a whole picture with the dashboard at the top of the page.</a:t>
            </a:r>
          </a:p>
        </p:txBody>
      </p:sp>
      <p:pic>
        <p:nvPicPr>
          <p:cNvPr id="16" name="Picture 15">
            <a:extLst>
              <a:ext uri="{FF2B5EF4-FFF2-40B4-BE49-F238E27FC236}">
                <a16:creationId xmlns:a16="http://schemas.microsoft.com/office/drawing/2014/main" id="{ECE50900-DD72-4517-A8E3-607238937FBF}"/>
              </a:ext>
            </a:extLst>
          </p:cNvPr>
          <p:cNvPicPr>
            <a:picLocks noChangeAspect="1"/>
          </p:cNvPicPr>
          <p:nvPr/>
        </p:nvPicPr>
        <p:blipFill>
          <a:blip r:embed="rId2"/>
          <a:stretch>
            <a:fillRect/>
          </a:stretch>
        </p:blipFill>
        <p:spPr>
          <a:xfrm>
            <a:off x="1634616" y="1283013"/>
            <a:ext cx="4838230" cy="2665347"/>
          </a:xfrm>
          <a:prstGeom prst="rect">
            <a:avLst/>
          </a:prstGeom>
          <a:effectLst>
            <a:outerShdw blurRad="50800" dist="88900" dir="2700000" algn="tl" rotWithShape="0">
              <a:schemeClr val="bg1">
                <a:alpha val="40000"/>
              </a:schemeClr>
            </a:outerShdw>
          </a:effectLst>
        </p:spPr>
      </p:pic>
      <p:pic>
        <p:nvPicPr>
          <p:cNvPr id="3" name="Picture 2" descr="A white letter with a black background&#10;&#10;Description automatically generated">
            <a:extLst>
              <a:ext uri="{FF2B5EF4-FFF2-40B4-BE49-F238E27FC236}">
                <a16:creationId xmlns:a16="http://schemas.microsoft.com/office/drawing/2014/main" id="{A33C7541-1291-07E0-C27D-EF9649BDEA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pic>
        <p:nvPicPr>
          <p:cNvPr id="2050" name="Picture 3">
            <a:extLst>
              <a:ext uri="{FF2B5EF4-FFF2-40B4-BE49-F238E27FC236}">
                <a16:creationId xmlns:a16="http://schemas.microsoft.com/office/drawing/2014/main" id="{DDE97DEC-242A-4EA8-AAF1-4A57681782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127" y="3731679"/>
            <a:ext cx="2286514" cy="2519831"/>
          </a:xfrm>
          <a:prstGeom prst="rect">
            <a:avLst/>
          </a:prstGeom>
          <a:noFill/>
          <a:ln>
            <a:noFill/>
          </a:ln>
          <a:effectLst>
            <a:outerShdw blurRad="50800" dist="88900" dir="2700000" algn="tl" rotWithShape="0">
              <a:schemeClr val="bg1">
                <a:alpha val="4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E53736D2-04C8-EEA2-DAD7-9B1D9B0EEDAC}"/>
              </a:ext>
            </a:extLst>
          </p:cNvPr>
          <p:cNvSpPr txBox="1"/>
          <p:nvPr/>
        </p:nvSpPr>
        <p:spPr>
          <a:xfrm>
            <a:off x="7204326" y="1941448"/>
            <a:ext cx="4107977" cy="1015663"/>
          </a:xfrm>
          <a:prstGeom prst="rect">
            <a:avLst/>
          </a:prstGeom>
          <a:noFill/>
        </p:spPr>
        <p:txBody>
          <a:bodyPr wrap="square" rtlCol="0">
            <a:spAutoFit/>
          </a:bodyPr>
          <a:lstStyle/>
          <a:p>
            <a:r>
              <a:rPr lang="en-US" sz="2000" dirty="0">
                <a:solidFill>
                  <a:schemeClr val="bg1"/>
                </a:solidFill>
              </a:rPr>
              <a:t>On your home page, see a quick view of your account balances and top holdings.</a:t>
            </a:r>
          </a:p>
        </p:txBody>
      </p:sp>
    </p:spTree>
    <p:extLst>
      <p:ext uri="{BB962C8B-B14F-4D97-AF65-F5344CB8AC3E}">
        <p14:creationId xmlns:p14="http://schemas.microsoft.com/office/powerpoint/2010/main" val="2150879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237657"/>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Dashboard Navigation</a:t>
            </a:r>
          </a:p>
        </p:txBody>
      </p:sp>
      <p:sp>
        <p:nvSpPr>
          <p:cNvPr id="5" name="TextBox 4">
            <a:extLst>
              <a:ext uri="{FF2B5EF4-FFF2-40B4-BE49-F238E27FC236}">
                <a16:creationId xmlns:a16="http://schemas.microsoft.com/office/drawing/2014/main" id="{0D5DA147-3CD7-428A-B1A2-46D7D3DC1D6D}"/>
              </a:ext>
            </a:extLst>
          </p:cNvPr>
          <p:cNvSpPr txBox="1"/>
          <p:nvPr/>
        </p:nvSpPr>
        <p:spPr>
          <a:xfrm>
            <a:off x="7557248" y="2636656"/>
            <a:ext cx="3370728" cy="1631216"/>
          </a:xfrm>
          <a:prstGeom prst="rect">
            <a:avLst/>
          </a:prstGeom>
          <a:noFill/>
        </p:spPr>
        <p:txBody>
          <a:bodyPr wrap="square" rtlCol="0">
            <a:spAutoFit/>
          </a:bodyPr>
          <a:lstStyle/>
          <a:p>
            <a:r>
              <a:rPr lang="en-US" sz="2000" dirty="0">
                <a:solidFill>
                  <a:schemeClr val="bg1"/>
                </a:solidFill>
              </a:rPr>
              <a:t>At the </a:t>
            </a:r>
            <a:r>
              <a:rPr lang="en-US" sz="2000" i="1" dirty="0">
                <a:solidFill>
                  <a:srgbClr val="FFC000"/>
                </a:solidFill>
              </a:rPr>
              <a:t>top left-hand side </a:t>
            </a:r>
            <a:r>
              <a:rPr lang="en-US" sz="2000" dirty="0">
                <a:solidFill>
                  <a:schemeClr val="bg1"/>
                </a:solidFill>
              </a:rPr>
              <a:t>of your Dashboard, you will see the name of your portfolio and a few ways you can update your view.</a:t>
            </a:r>
          </a:p>
        </p:txBody>
      </p:sp>
      <p:sp>
        <p:nvSpPr>
          <p:cNvPr id="6" name="TextBox 5">
            <a:extLst>
              <a:ext uri="{FF2B5EF4-FFF2-40B4-BE49-F238E27FC236}">
                <a16:creationId xmlns:a16="http://schemas.microsoft.com/office/drawing/2014/main" id="{0C825B44-7B05-4152-942F-1FC45B417D22}"/>
              </a:ext>
            </a:extLst>
          </p:cNvPr>
          <p:cNvSpPr txBox="1"/>
          <p:nvPr/>
        </p:nvSpPr>
        <p:spPr>
          <a:xfrm>
            <a:off x="2095500" y="3512607"/>
            <a:ext cx="2101755" cy="1169551"/>
          </a:xfrm>
          <a:prstGeom prst="rect">
            <a:avLst/>
          </a:prstGeom>
          <a:noFill/>
        </p:spPr>
        <p:txBody>
          <a:bodyPr wrap="square" rtlCol="0">
            <a:spAutoFit/>
          </a:bodyPr>
          <a:lstStyle/>
          <a:p>
            <a:pPr algn="ctr"/>
            <a:r>
              <a:rPr lang="en-US" sz="1400" dirty="0">
                <a:solidFill>
                  <a:schemeClr val="bg1"/>
                </a:solidFill>
              </a:rPr>
              <a:t>The Switch button allows you to change your view from full portfolio to specific accounts.</a:t>
            </a:r>
          </a:p>
        </p:txBody>
      </p:sp>
      <p:cxnSp>
        <p:nvCxnSpPr>
          <p:cNvPr id="8" name="Straight Arrow Connector 7">
            <a:extLst>
              <a:ext uri="{FF2B5EF4-FFF2-40B4-BE49-F238E27FC236}">
                <a16:creationId xmlns:a16="http://schemas.microsoft.com/office/drawing/2014/main" id="{AC780AA3-99BD-4E6B-8A02-22B62A9AF414}"/>
              </a:ext>
            </a:extLst>
          </p:cNvPr>
          <p:cNvCxnSpPr>
            <a:cxnSpLocks/>
          </p:cNvCxnSpPr>
          <p:nvPr/>
        </p:nvCxnSpPr>
        <p:spPr>
          <a:xfrm flipV="1">
            <a:off x="3146378" y="2843277"/>
            <a:ext cx="0" cy="649365"/>
          </a:xfrm>
          <a:prstGeom prst="straightConnector1">
            <a:avLst/>
          </a:prstGeom>
          <a:ln>
            <a:solidFill>
              <a:schemeClr val="bg1"/>
            </a:solidFill>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a:extLst>
              <a:ext uri="{FF2B5EF4-FFF2-40B4-BE49-F238E27FC236}">
                <a16:creationId xmlns:a16="http://schemas.microsoft.com/office/drawing/2014/main" id="{A6DA9143-3A2B-40A5-8B9A-27010F2A17CA}"/>
              </a:ext>
            </a:extLst>
          </p:cNvPr>
          <p:cNvCxnSpPr>
            <a:cxnSpLocks/>
          </p:cNvCxnSpPr>
          <p:nvPr/>
        </p:nvCxnSpPr>
        <p:spPr>
          <a:xfrm flipH="1" flipV="1">
            <a:off x="4561721" y="2825539"/>
            <a:ext cx="691597" cy="1856619"/>
          </a:xfrm>
          <a:prstGeom prst="straightConnector1">
            <a:avLst/>
          </a:prstGeom>
          <a:ln>
            <a:solidFill>
              <a:schemeClr val="bg1"/>
            </a:solidFill>
            <a:tailEnd type="triangle"/>
          </a:ln>
        </p:spPr>
        <p:style>
          <a:lnRef idx="3">
            <a:schemeClr val="dk1"/>
          </a:lnRef>
          <a:fillRef idx="0">
            <a:schemeClr val="dk1"/>
          </a:fillRef>
          <a:effectRef idx="2">
            <a:schemeClr val="dk1"/>
          </a:effectRef>
          <a:fontRef idx="minor">
            <a:schemeClr val="tx1"/>
          </a:fontRef>
        </p:style>
      </p:cxnSp>
      <p:sp>
        <p:nvSpPr>
          <p:cNvPr id="19" name="TextBox 18">
            <a:extLst>
              <a:ext uri="{FF2B5EF4-FFF2-40B4-BE49-F238E27FC236}">
                <a16:creationId xmlns:a16="http://schemas.microsoft.com/office/drawing/2014/main" id="{D95A2266-C735-480E-8AD7-4F2F1BFA3860}"/>
              </a:ext>
            </a:extLst>
          </p:cNvPr>
          <p:cNvSpPr txBox="1"/>
          <p:nvPr/>
        </p:nvSpPr>
        <p:spPr>
          <a:xfrm>
            <a:off x="4110804" y="4823303"/>
            <a:ext cx="2715904" cy="1384995"/>
          </a:xfrm>
          <a:prstGeom prst="rect">
            <a:avLst/>
          </a:prstGeom>
          <a:noFill/>
        </p:spPr>
        <p:txBody>
          <a:bodyPr wrap="square" rtlCol="0">
            <a:spAutoFit/>
          </a:bodyPr>
          <a:lstStyle/>
          <a:p>
            <a:pPr algn="ctr"/>
            <a:r>
              <a:rPr lang="en-US" sz="1400" dirty="0">
                <a:solidFill>
                  <a:schemeClr val="bg1"/>
                </a:solidFill>
              </a:rPr>
              <a:t>With the Filter, you can choose which accounts you’d like to include in your Dashboard view. Your cards will all reflect the accounts you choose to view.</a:t>
            </a:r>
          </a:p>
        </p:txBody>
      </p:sp>
      <p:pic>
        <p:nvPicPr>
          <p:cNvPr id="33" name="Picture 32">
            <a:extLst>
              <a:ext uri="{FF2B5EF4-FFF2-40B4-BE49-F238E27FC236}">
                <a16:creationId xmlns:a16="http://schemas.microsoft.com/office/drawing/2014/main" id="{3401230E-02F0-44AB-9ECF-8D80B86565BD}"/>
              </a:ext>
            </a:extLst>
          </p:cNvPr>
          <p:cNvPicPr>
            <a:picLocks noChangeAspect="1"/>
          </p:cNvPicPr>
          <p:nvPr/>
        </p:nvPicPr>
        <p:blipFill>
          <a:blip r:embed="rId2"/>
          <a:stretch>
            <a:fillRect/>
          </a:stretch>
        </p:blipFill>
        <p:spPr>
          <a:xfrm>
            <a:off x="2348552" y="1704150"/>
            <a:ext cx="4678338" cy="932506"/>
          </a:xfrm>
          <a:prstGeom prst="rect">
            <a:avLst/>
          </a:prstGeom>
          <a:effectLst>
            <a:outerShdw blurRad="50800" dist="88900" dir="2700000" algn="tl" rotWithShape="0">
              <a:schemeClr val="bg1">
                <a:alpha val="40000"/>
              </a:schemeClr>
            </a:outerShdw>
          </a:effectLst>
        </p:spPr>
      </p:pic>
      <p:pic>
        <p:nvPicPr>
          <p:cNvPr id="3" name="Picture 2" descr="A white letter with a black background&#10;&#10;Description automatically generated">
            <a:extLst>
              <a:ext uri="{FF2B5EF4-FFF2-40B4-BE49-F238E27FC236}">
                <a16:creationId xmlns:a16="http://schemas.microsoft.com/office/drawing/2014/main" id="{5E63D9FE-EF48-20AD-411B-361C85AA38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spTree>
    <p:extLst>
      <p:ext uri="{BB962C8B-B14F-4D97-AF65-F5344CB8AC3E}">
        <p14:creationId xmlns:p14="http://schemas.microsoft.com/office/powerpoint/2010/main" val="2500748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191918"/>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Dashboard Navigation</a:t>
            </a:r>
          </a:p>
        </p:txBody>
      </p:sp>
      <p:sp>
        <p:nvSpPr>
          <p:cNvPr id="5" name="TextBox 4">
            <a:extLst>
              <a:ext uri="{FF2B5EF4-FFF2-40B4-BE49-F238E27FC236}">
                <a16:creationId xmlns:a16="http://schemas.microsoft.com/office/drawing/2014/main" id="{0D5DA147-3CD7-428A-B1A2-46D7D3DC1D6D}"/>
              </a:ext>
            </a:extLst>
          </p:cNvPr>
          <p:cNvSpPr txBox="1"/>
          <p:nvPr/>
        </p:nvSpPr>
        <p:spPr>
          <a:xfrm>
            <a:off x="7200679" y="2696797"/>
            <a:ext cx="3870734" cy="1938992"/>
          </a:xfrm>
          <a:prstGeom prst="rect">
            <a:avLst/>
          </a:prstGeom>
          <a:noFill/>
        </p:spPr>
        <p:txBody>
          <a:bodyPr wrap="square" rtlCol="0">
            <a:spAutoFit/>
          </a:bodyPr>
          <a:lstStyle/>
          <a:p>
            <a:r>
              <a:rPr lang="en-US" sz="2000" dirty="0">
                <a:solidFill>
                  <a:schemeClr val="bg1"/>
                </a:solidFill>
              </a:rPr>
              <a:t>At the </a:t>
            </a:r>
            <a:r>
              <a:rPr lang="en-US" sz="2000" i="1" dirty="0">
                <a:solidFill>
                  <a:srgbClr val="FFC000"/>
                </a:solidFill>
              </a:rPr>
              <a:t>top right-hand side </a:t>
            </a:r>
            <a:r>
              <a:rPr lang="en-US" sz="2000" dirty="0">
                <a:solidFill>
                  <a:schemeClr val="bg1"/>
                </a:solidFill>
              </a:rPr>
              <a:t>of your Dashboard, you will see the date you’ve selected to look at your information, alerts for your attention, and a settings filter.</a:t>
            </a:r>
          </a:p>
        </p:txBody>
      </p:sp>
      <p:sp>
        <p:nvSpPr>
          <p:cNvPr id="6" name="TextBox 5">
            <a:extLst>
              <a:ext uri="{FF2B5EF4-FFF2-40B4-BE49-F238E27FC236}">
                <a16:creationId xmlns:a16="http://schemas.microsoft.com/office/drawing/2014/main" id="{0C825B44-7B05-4152-942F-1FC45B417D22}"/>
              </a:ext>
            </a:extLst>
          </p:cNvPr>
          <p:cNvSpPr txBox="1"/>
          <p:nvPr/>
        </p:nvSpPr>
        <p:spPr>
          <a:xfrm>
            <a:off x="1091531" y="3068060"/>
            <a:ext cx="2292823" cy="1169551"/>
          </a:xfrm>
          <a:prstGeom prst="rect">
            <a:avLst/>
          </a:prstGeom>
          <a:noFill/>
        </p:spPr>
        <p:txBody>
          <a:bodyPr wrap="square" rtlCol="0">
            <a:spAutoFit/>
          </a:bodyPr>
          <a:lstStyle/>
          <a:p>
            <a:pPr algn="ctr"/>
            <a:r>
              <a:rPr lang="en-US" sz="1400" dirty="0">
                <a:solidFill>
                  <a:schemeClr val="bg1"/>
                </a:solidFill>
              </a:rPr>
              <a:t>This is a “sticky date”. When you change the date here, the same date will be applied on all views until it is changed. </a:t>
            </a:r>
          </a:p>
        </p:txBody>
      </p:sp>
      <p:cxnSp>
        <p:nvCxnSpPr>
          <p:cNvPr id="8" name="Straight Arrow Connector 7">
            <a:extLst>
              <a:ext uri="{FF2B5EF4-FFF2-40B4-BE49-F238E27FC236}">
                <a16:creationId xmlns:a16="http://schemas.microsoft.com/office/drawing/2014/main" id="{AC780AA3-99BD-4E6B-8A02-22B62A9AF414}"/>
              </a:ext>
            </a:extLst>
          </p:cNvPr>
          <p:cNvCxnSpPr>
            <a:cxnSpLocks/>
          </p:cNvCxnSpPr>
          <p:nvPr/>
        </p:nvCxnSpPr>
        <p:spPr>
          <a:xfrm flipV="1">
            <a:off x="2237943" y="2464818"/>
            <a:ext cx="290104" cy="522541"/>
          </a:xfrm>
          <a:prstGeom prst="straightConnector1">
            <a:avLst/>
          </a:prstGeom>
          <a:ln>
            <a:solidFill>
              <a:schemeClr val="bg1"/>
            </a:solidFill>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a:extLst>
              <a:ext uri="{FF2B5EF4-FFF2-40B4-BE49-F238E27FC236}">
                <a16:creationId xmlns:a16="http://schemas.microsoft.com/office/drawing/2014/main" id="{A6DA9143-3A2B-40A5-8B9A-27010F2A17CA}"/>
              </a:ext>
            </a:extLst>
          </p:cNvPr>
          <p:cNvCxnSpPr>
            <a:cxnSpLocks/>
          </p:cNvCxnSpPr>
          <p:nvPr/>
        </p:nvCxnSpPr>
        <p:spPr>
          <a:xfrm flipV="1">
            <a:off x="4607470" y="2464818"/>
            <a:ext cx="0" cy="2370738"/>
          </a:xfrm>
          <a:prstGeom prst="straightConnector1">
            <a:avLst/>
          </a:prstGeom>
          <a:ln>
            <a:solidFill>
              <a:schemeClr val="bg1"/>
            </a:solidFill>
            <a:tailEnd type="triangle"/>
          </a:ln>
        </p:spPr>
        <p:style>
          <a:lnRef idx="3">
            <a:schemeClr val="dk1"/>
          </a:lnRef>
          <a:fillRef idx="0">
            <a:schemeClr val="dk1"/>
          </a:fillRef>
          <a:effectRef idx="2">
            <a:schemeClr val="dk1"/>
          </a:effectRef>
          <a:fontRef idx="minor">
            <a:schemeClr val="tx1"/>
          </a:fontRef>
        </p:style>
      </p:cxnSp>
      <p:sp>
        <p:nvSpPr>
          <p:cNvPr id="19" name="TextBox 18">
            <a:extLst>
              <a:ext uri="{FF2B5EF4-FFF2-40B4-BE49-F238E27FC236}">
                <a16:creationId xmlns:a16="http://schemas.microsoft.com/office/drawing/2014/main" id="{D95A2266-C735-480E-8AD7-4F2F1BFA3860}"/>
              </a:ext>
            </a:extLst>
          </p:cNvPr>
          <p:cNvSpPr txBox="1"/>
          <p:nvPr/>
        </p:nvSpPr>
        <p:spPr>
          <a:xfrm>
            <a:off x="3249518" y="4903008"/>
            <a:ext cx="2715904" cy="738664"/>
          </a:xfrm>
          <a:prstGeom prst="rect">
            <a:avLst/>
          </a:prstGeom>
          <a:noFill/>
        </p:spPr>
        <p:txBody>
          <a:bodyPr wrap="square" rtlCol="0">
            <a:spAutoFit/>
          </a:bodyPr>
          <a:lstStyle/>
          <a:p>
            <a:pPr algn="ctr"/>
            <a:r>
              <a:rPr lang="en-US" sz="1400" dirty="0">
                <a:solidFill>
                  <a:schemeClr val="bg1"/>
                </a:solidFill>
              </a:rPr>
              <a:t>You will see any alerts you may have regarding your accounts.</a:t>
            </a:r>
          </a:p>
        </p:txBody>
      </p:sp>
      <p:pic>
        <p:nvPicPr>
          <p:cNvPr id="3" name="Picture 2">
            <a:extLst>
              <a:ext uri="{FF2B5EF4-FFF2-40B4-BE49-F238E27FC236}">
                <a16:creationId xmlns:a16="http://schemas.microsoft.com/office/drawing/2014/main" id="{DF9A756F-6F1B-4B99-9BBF-94CADFF852E6}"/>
              </a:ext>
            </a:extLst>
          </p:cNvPr>
          <p:cNvPicPr>
            <a:picLocks noChangeAspect="1"/>
          </p:cNvPicPr>
          <p:nvPr/>
        </p:nvPicPr>
        <p:blipFill>
          <a:blip r:embed="rId2"/>
          <a:stretch>
            <a:fillRect/>
          </a:stretch>
        </p:blipFill>
        <p:spPr>
          <a:xfrm>
            <a:off x="1337197" y="1581655"/>
            <a:ext cx="4758803" cy="732124"/>
          </a:xfrm>
          <a:prstGeom prst="rect">
            <a:avLst/>
          </a:prstGeom>
          <a:effectLst>
            <a:outerShdw blurRad="50800" dist="88900" dir="2700000" algn="tl" rotWithShape="0">
              <a:schemeClr val="bg1">
                <a:alpha val="40000"/>
              </a:schemeClr>
            </a:outerShdw>
          </a:effectLst>
        </p:spPr>
      </p:pic>
      <p:cxnSp>
        <p:nvCxnSpPr>
          <p:cNvPr id="7" name="Straight Arrow Connector 6">
            <a:extLst>
              <a:ext uri="{FF2B5EF4-FFF2-40B4-BE49-F238E27FC236}">
                <a16:creationId xmlns:a16="http://schemas.microsoft.com/office/drawing/2014/main" id="{B5F15E64-6E64-4B2A-8960-B763FBAE5D9A}"/>
              </a:ext>
            </a:extLst>
          </p:cNvPr>
          <p:cNvCxnSpPr/>
          <p:nvPr/>
        </p:nvCxnSpPr>
        <p:spPr>
          <a:xfrm flipV="1">
            <a:off x="5678004" y="2418695"/>
            <a:ext cx="0" cy="649365"/>
          </a:xfrm>
          <a:prstGeom prst="straightConnector1">
            <a:avLst/>
          </a:prstGeom>
          <a:ln>
            <a:solidFill>
              <a:schemeClr val="bg1"/>
            </a:solidFill>
            <a:tailEnd type="triangle"/>
          </a:ln>
        </p:spPr>
        <p:style>
          <a:lnRef idx="3">
            <a:schemeClr val="dk1"/>
          </a:lnRef>
          <a:fillRef idx="0">
            <a:schemeClr val="dk1"/>
          </a:fillRef>
          <a:effectRef idx="2">
            <a:schemeClr val="dk1"/>
          </a:effectRef>
          <a:fontRef idx="minor">
            <a:schemeClr val="tx1"/>
          </a:fontRef>
        </p:style>
      </p:cxnSp>
      <p:sp>
        <p:nvSpPr>
          <p:cNvPr id="9" name="TextBox 8">
            <a:extLst>
              <a:ext uri="{FF2B5EF4-FFF2-40B4-BE49-F238E27FC236}">
                <a16:creationId xmlns:a16="http://schemas.microsoft.com/office/drawing/2014/main" id="{EDA922E5-C932-4DB0-8CBA-E136F7DFC1BF}"/>
              </a:ext>
            </a:extLst>
          </p:cNvPr>
          <p:cNvSpPr txBox="1"/>
          <p:nvPr/>
        </p:nvSpPr>
        <p:spPr>
          <a:xfrm>
            <a:off x="5020812" y="3105635"/>
            <a:ext cx="1323829" cy="738664"/>
          </a:xfrm>
          <a:prstGeom prst="rect">
            <a:avLst/>
          </a:prstGeom>
          <a:noFill/>
        </p:spPr>
        <p:txBody>
          <a:bodyPr wrap="square" rtlCol="0">
            <a:spAutoFit/>
          </a:bodyPr>
          <a:lstStyle/>
          <a:p>
            <a:pPr algn="ctr"/>
            <a:r>
              <a:rPr lang="en-US" sz="1400" dirty="0">
                <a:solidFill>
                  <a:schemeClr val="bg1"/>
                </a:solidFill>
              </a:rPr>
              <a:t>Switch your asset views here.</a:t>
            </a:r>
          </a:p>
        </p:txBody>
      </p:sp>
      <p:pic>
        <p:nvPicPr>
          <p:cNvPr id="2" name="Picture 1" descr="A white letter with a black background&#10;&#10;Description automatically generated">
            <a:extLst>
              <a:ext uri="{FF2B5EF4-FFF2-40B4-BE49-F238E27FC236}">
                <a16:creationId xmlns:a16="http://schemas.microsoft.com/office/drawing/2014/main" id="{350B208C-17D2-65A2-518F-5E22E56C07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spTree>
    <p:extLst>
      <p:ext uri="{BB962C8B-B14F-4D97-AF65-F5344CB8AC3E}">
        <p14:creationId xmlns:p14="http://schemas.microsoft.com/office/powerpoint/2010/main" val="833513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2B56D32-3667-4C48-A59F-69093C6AA919}"/>
              </a:ext>
            </a:extLst>
          </p:cNvPr>
          <p:cNvSpPr>
            <a:spLocks noGrp="1"/>
          </p:cNvSpPr>
          <p:nvPr>
            <p:ph type="ctrTitle"/>
          </p:nvPr>
        </p:nvSpPr>
        <p:spPr>
          <a:xfrm>
            <a:off x="1191985" y="174549"/>
            <a:ext cx="9808029" cy="910449"/>
          </a:xfrm>
        </p:spPr>
        <p:txBody>
          <a:bodyPr anchor="ctr">
            <a:normAutofit/>
          </a:bodyPr>
          <a:lstStyle/>
          <a:p>
            <a:pPr>
              <a:lnSpc>
                <a:spcPct val="100000"/>
              </a:lnSpc>
            </a:pPr>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Portfolio Dashboard</a:t>
            </a:r>
          </a:p>
        </p:txBody>
      </p:sp>
      <p:sp>
        <p:nvSpPr>
          <p:cNvPr id="5" name="Subtitle 2">
            <a:extLst>
              <a:ext uri="{FF2B5EF4-FFF2-40B4-BE49-F238E27FC236}">
                <a16:creationId xmlns:a16="http://schemas.microsoft.com/office/drawing/2014/main" id="{F605C99A-69BC-4C1D-99A9-6573CA2EA871}"/>
              </a:ext>
            </a:extLst>
          </p:cNvPr>
          <p:cNvSpPr>
            <a:spLocks noGrp="1"/>
          </p:cNvSpPr>
          <p:nvPr>
            <p:ph type="subTitle" idx="1"/>
          </p:nvPr>
        </p:nvSpPr>
        <p:spPr>
          <a:xfrm>
            <a:off x="8125387" y="2233411"/>
            <a:ext cx="3106268" cy="4148920"/>
          </a:xfrm>
        </p:spPr>
        <p:txBody>
          <a:bodyPr>
            <a:noAutofit/>
          </a:bodyPr>
          <a:lstStyle/>
          <a:p>
            <a:pPr algn="l">
              <a:lnSpc>
                <a:spcPct val="100000"/>
              </a:lnSpc>
              <a:buClr>
                <a:srgbClr val="FCB017"/>
              </a:buClr>
            </a:pPr>
            <a:r>
              <a:rPr lang="en-US" sz="2000" dirty="0">
                <a:solidFill>
                  <a:schemeClr val="bg1"/>
                </a:solidFill>
                <a:ea typeface="Open Sans Light" panose="020B0306030504020204" pitchFamily="34" charset="0"/>
                <a:cs typeface="Open Sans Light" panose="020B0306030504020204" pitchFamily="34" charset="0"/>
              </a:rPr>
              <a:t>Your Dashboard gives you an </a:t>
            </a:r>
            <a:r>
              <a:rPr lang="en-US" sz="2000" i="1" dirty="0">
                <a:solidFill>
                  <a:srgbClr val="F6AE1C"/>
                </a:solidFill>
                <a:ea typeface="Open Sans Light" panose="020B0306030504020204" pitchFamily="34" charset="0"/>
                <a:cs typeface="Open Sans Light" panose="020B0306030504020204" pitchFamily="34" charset="0"/>
              </a:rPr>
              <a:t>at-a-glance look </a:t>
            </a:r>
            <a:r>
              <a:rPr lang="en-US" sz="2000" dirty="0">
                <a:solidFill>
                  <a:schemeClr val="bg1"/>
                </a:solidFill>
                <a:ea typeface="Open Sans Light" panose="020B0306030504020204" pitchFamily="34" charset="0"/>
                <a:cs typeface="Open Sans Light" panose="020B0306030504020204" pitchFamily="34" charset="0"/>
              </a:rPr>
              <a:t>at your portfolio, allocation, activity summary and more. Click the arrow in the top right corner of each box to see more detail about that specific topic.</a:t>
            </a:r>
          </a:p>
        </p:txBody>
      </p:sp>
      <p:pic>
        <p:nvPicPr>
          <p:cNvPr id="9" name="Picture 8">
            <a:extLst>
              <a:ext uri="{FF2B5EF4-FFF2-40B4-BE49-F238E27FC236}">
                <a16:creationId xmlns:a16="http://schemas.microsoft.com/office/drawing/2014/main" id="{F078B0E8-6A64-48F7-A3F7-584D5CA8508F}"/>
              </a:ext>
            </a:extLst>
          </p:cNvPr>
          <p:cNvPicPr>
            <a:picLocks noChangeAspect="1"/>
          </p:cNvPicPr>
          <p:nvPr/>
        </p:nvPicPr>
        <p:blipFill>
          <a:blip r:embed="rId2"/>
          <a:stretch>
            <a:fillRect/>
          </a:stretch>
        </p:blipFill>
        <p:spPr>
          <a:xfrm>
            <a:off x="1336746" y="1482982"/>
            <a:ext cx="6255536" cy="3677089"/>
          </a:xfrm>
          <a:prstGeom prst="rect">
            <a:avLst/>
          </a:prstGeom>
          <a:effectLst>
            <a:outerShdw blurRad="50800" dist="88900" dir="2700000" algn="tl" rotWithShape="0">
              <a:schemeClr val="bg1">
                <a:alpha val="40000"/>
              </a:schemeClr>
            </a:outerShdw>
          </a:effectLst>
        </p:spPr>
      </p:pic>
      <p:pic>
        <p:nvPicPr>
          <p:cNvPr id="2" name="Picture 1" descr="A white letter with a black background&#10;&#10;Description automatically generated">
            <a:extLst>
              <a:ext uri="{FF2B5EF4-FFF2-40B4-BE49-F238E27FC236}">
                <a16:creationId xmlns:a16="http://schemas.microsoft.com/office/drawing/2014/main" id="{909967AD-5484-D261-25F2-10C7E58F03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spTree>
    <p:extLst>
      <p:ext uri="{BB962C8B-B14F-4D97-AF65-F5344CB8AC3E}">
        <p14:creationId xmlns:p14="http://schemas.microsoft.com/office/powerpoint/2010/main" val="1713335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166523"/>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Allocation</a:t>
            </a:r>
          </a:p>
        </p:txBody>
      </p:sp>
      <p:sp>
        <p:nvSpPr>
          <p:cNvPr id="15" name="TextBox 14">
            <a:extLst>
              <a:ext uri="{FF2B5EF4-FFF2-40B4-BE49-F238E27FC236}">
                <a16:creationId xmlns:a16="http://schemas.microsoft.com/office/drawing/2014/main" id="{03AE329B-68DA-450D-96A9-B814A6A9258B}"/>
              </a:ext>
            </a:extLst>
          </p:cNvPr>
          <p:cNvSpPr txBox="1"/>
          <p:nvPr/>
        </p:nvSpPr>
        <p:spPr>
          <a:xfrm>
            <a:off x="6354575" y="1821959"/>
            <a:ext cx="4107977" cy="1631216"/>
          </a:xfrm>
          <a:prstGeom prst="rect">
            <a:avLst/>
          </a:prstGeom>
          <a:noFill/>
        </p:spPr>
        <p:txBody>
          <a:bodyPr wrap="square" rtlCol="0">
            <a:spAutoFit/>
          </a:bodyPr>
          <a:lstStyle/>
          <a:p>
            <a:r>
              <a:rPr lang="en-US" sz="2000" dirty="0">
                <a:solidFill>
                  <a:schemeClr val="bg1"/>
                </a:solidFill>
              </a:rPr>
              <a:t>The Allocation card will give you a full picture of your assets as well as allow you to explore the details of your portfolio balances and positions.  </a:t>
            </a:r>
          </a:p>
        </p:txBody>
      </p:sp>
      <p:sp>
        <p:nvSpPr>
          <p:cNvPr id="16" name="TextBox 15">
            <a:extLst>
              <a:ext uri="{FF2B5EF4-FFF2-40B4-BE49-F238E27FC236}">
                <a16:creationId xmlns:a16="http://schemas.microsoft.com/office/drawing/2014/main" id="{2260D728-774A-40F2-976D-E369761FB37B}"/>
              </a:ext>
            </a:extLst>
          </p:cNvPr>
          <p:cNvSpPr txBox="1"/>
          <p:nvPr/>
        </p:nvSpPr>
        <p:spPr>
          <a:xfrm>
            <a:off x="7000034" y="3777001"/>
            <a:ext cx="4107977" cy="1631216"/>
          </a:xfrm>
          <a:prstGeom prst="rect">
            <a:avLst/>
          </a:prstGeom>
          <a:noFill/>
        </p:spPr>
        <p:txBody>
          <a:bodyPr wrap="square" rtlCol="0">
            <a:spAutoFit/>
          </a:bodyPr>
          <a:lstStyle/>
          <a:p>
            <a:r>
              <a:rPr lang="en-US" sz="2000" dirty="0">
                <a:solidFill>
                  <a:schemeClr val="bg1"/>
                </a:solidFill>
              </a:rPr>
              <a:t>By </a:t>
            </a:r>
            <a:r>
              <a:rPr lang="en-US" sz="2000" i="1" dirty="0">
                <a:solidFill>
                  <a:srgbClr val="F6AE1C"/>
                </a:solidFill>
              </a:rPr>
              <a:t>expanding the view</a:t>
            </a:r>
            <a:r>
              <a:rPr lang="en-US" sz="2000" dirty="0">
                <a:solidFill>
                  <a:schemeClr val="bg1"/>
                </a:solidFill>
              </a:rPr>
              <a:t>,  you can see the breakdown of each of your accounts in further detail, including balances and graphs illustrating each account.</a:t>
            </a:r>
          </a:p>
        </p:txBody>
      </p:sp>
      <p:pic>
        <p:nvPicPr>
          <p:cNvPr id="22" name="Picture 21">
            <a:extLst>
              <a:ext uri="{FF2B5EF4-FFF2-40B4-BE49-F238E27FC236}">
                <a16:creationId xmlns:a16="http://schemas.microsoft.com/office/drawing/2014/main" id="{7169F3AD-31EE-48EF-A3DD-F5A91BC9F454}"/>
              </a:ext>
            </a:extLst>
          </p:cNvPr>
          <p:cNvPicPr>
            <a:picLocks noChangeAspect="1"/>
          </p:cNvPicPr>
          <p:nvPr/>
        </p:nvPicPr>
        <p:blipFill>
          <a:blip r:embed="rId2"/>
          <a:stretch>
            <a:fillRect/>
          </a:stretch>
        </p:blipFill>
        <p:spPr>
          <a:xfrm>
            <a:off x="1882690" y="1382264"/>
            <a:ext cx="3789836" cy="4093472"/>
          </a:xfrm>
          <a:prstGeom prst="rect">
            <a:avLst/>
          </a:prstGeom>
          <a:effectLst>
            <a:outerShdw blurRad="50800" dist="88900" dir="2700000" algn="tl" rotWithShape="0">
              <a:schemeClr val="bg1">
                <a:alpha val="40000"/>
              </a:schemeClr>
            </a:outerShdw>
          </a:effectLst>
        </p:spPr>
      </p:pic>
      <p:sp>
        <p:nvSpPr>
          <p:cNvPr id="24" name="TextBox 23">
            <a:extLst>
              <a:ext uri="{FF2B5EF4-FFF2-40B4-BE49-F238E27FC236}">
                <a16:creationId xmlns:a16="http://schemas.microsoft.com/office/drawing/2014/main" id="{644FEE09-A829-41C2-8871-B74C98504F7A}"/>
              </a:ext>
            </a:extLst>
          </p:cNvPr>
          <p:cNvSpPr txBox="1"/>
          <p:nvPr/>
        </p:nvSpPr>
        <p:spPr>
          <a:xfrm>
            <a:off x="1882690" y="6376760"/>
            <a:ext cx="10282238" cy="230832"/>
          </a:xfrm>
          <a:prstGeom prst="rect">
            <a:avLst/>
          </a:prstGeom>
          <a:noFill/>
        </p:spPr>
        <p:txBody>
          <a:bodyPr wrap="square">
            <a:spAutoFit/>
          </a:bodyPr>
          <a:lstStyle/>
          <a:p>
            <a:r>
              <a:rPr lang="en-US" sz="900" b="1" i="1" dirty="0">
                <a:solidFill>
                  <a:schemeClr val="bg1"/>
                </a:solidFill>
                <a:effectLst/>
                <a:latin typeface="Open Sans" panose="020B0606030504020204" pitchFamily="34" charset="0"/>
              </a:rPr>
              <a:t>If your investment objectives, risk tolerance or overall financial situation have been changed, please notify your </a:t>
            </a:r>
            <a:r>
              <a:rPr lang="en-US" sz="900" b="1" i="1" dirty="0">
                <a:solidFill>
                  <a:schemeClr val="bg1"/>
                </a:solidFill>
                <a:latin typeface="Open Sans" panose="020B0606030504020204" pitchFamily="34" charset="0"/>
              </a:rPr>
              <a:t>Wealth Manager</a:t>
            </a:r>
            <a:r>
              <a:rPr lang="en-US" sz="900" b="1" i="1" dirty="0">
                <a:solidFill>
                  <a:schemeClr val="bg1"/>
                </a:solidFill>
                <a:effectLst/>
                <a:latin typeface="Open Sans" panose="020B0606030504020204" pitchFamily="34" charset="0"/>
              </a:rPr>
              <a:t> immediately.</a:t>
            </a:r>
            <a:endParaRPr lang="en-US" sz="900" b="1" i="1" dirty="0">
              <a:solidFill>
                <a:schemeClr val="bg1"/>
              </a:solidFill>
            </a:endParaRPr>
          </a:p>
        </p:txBody>
      </p:sp>
      <p:pic>
        <p:nvPicPr>
          <p:cNvPr id="2" name="Picture 1" descr="A white letter with a black background&#10;&#10;Description automatically generated">
            <a:extLst>
              <a:ext uri="{FF2B5EF4-FFF2-40B4-BE49-F238E27FC236}">
                <a16:creationId xmlns:a16="http://schemas.microsoft.com/office/drawing/2014/main" id="{10BB2B00-3BAA-CBAF-B958-52B648BF10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spTree>
    <p:extLst>
      <p:ext uri="{BB962C8B-B14F-4D97-AF65-F5344CB8AC3E}">
        <p14:creationId xmlns:p14="http://schemas.microsoft.com/office/powerpoint/2010/main" val="3602535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181083"/>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Activity Summary</a:t>
            </a:r>
          </a:p>
        </p:txBody>
      </p:sp>
      <p:sp>
        <p:nvSpPr>
          <p:cNvPr id="15" name="TextBox 14">
            <a:extLst>
              <a:ext uri="{FF2B5EF4-FFF2-40B4-BE49-F238E27FC236}">
                <a16:creationId xmlns:a16="http://schemas.microsoft.com/office/drawing/2014/main" id="{03AE329B-68DA-450D-96A9-B814A6A9258B}"/>
              </a:ext>
            </a:extLst>
          </p:cNvPr>
          <p:cNvSpPr txBox="1"/>
          <p:nvPr/>
        </p:nvSpPr>
        <p:spPr>
          <a:xfrm>
            <a:off x="6355054" y="1660000"/>
            <a:ext cx="4107977" cy="1323439"/>
          </a:xfrm>
          <a:prstGeom prst="rect">
            <a:avLst/>
          </a:prstGeom>
          <a:noFill/>
        </p:spPr>
        <p:txBody>
          <a:bodyPr wrap="square" rtlCol="0">
            <a:spAutoFit/>
          </a:bodyPr>
          <a:lstStyle/>
          <a:p>
            <a:r>
              <a:rPr lang="en-US" sz="2000" dirty="0">
                <a:solidFill>
                  <a:schemeClr val="bg1"/>
                </a:solidFill>
              </a:rPr>
              <a:t>In the Activity Summary card, you’ll be able to see the movement of your portfolio and how it has moved over time.</a:t>
            </a:r>
          </a:p>
        </p:txBody>
      </p:sp>
      <p:sp>
        <p:nvSpPr>
          <p:cNvPr id="16" name="TextBox 15">
            <a:extLst>
              <a:ext uri="{FF2B5EF4-FFF2-40B4-BE49-F238E27FC236}">
                <a16:creationId xmlns:a16="http://schemas.microsoft.com/office/drawing/2014/main" id="{2260D728-774A-40F2-976D-E369761FB37B}"/>
              </a:ext>
            </a:extLst>
          </p:cNvPr>
          <p:cNvSpPr txBox="1"/>
          <p:nvPr/>
        </p:nvSpPr>
        <p:spPr>
          <a:xfrm>
            <a:off x="6901901" y="3259008"/>
            <a:ext cx="4107977" cy="1938992"/>
          </a:xfrm>
          <a:prstGeom prst="rect">
            <a:avLst/>
          </a:prstGeom>
          <a:noFill/>
        </p:spPr>
        <p:txBody>
          <a:bodyPr wrap="square" rtlCol="0">
            <a:spAutoFit/>
          </a:bodyPr>
          <a:lstStyle/>
          <a:p>
            <a:r>
              <a:rPr lang="en-US" sz="2000" dirty="0">
                <a:solidFill>
                  <a:schemeClr val="bg1"/>
                </a:solidFill>
              </a:rPr>
              <a:t>By</a:t>
            </a:r>
            <a:r>
              <a:rPr lang="en-US" sz="2000" dirty="0">
                <a:solidFill>
                  <a:srgbClr val="000000"/>
                </a:solidFill>
              </a:rPr>
              <a:t> </a:t>
            </a:r>
            <a:r>
              <a:rPr lang="en-US" sz="2000" i="1" dirty="0">
                <a:solidFill>
                  <a:srgbClr val="F6AE1C"/>
                </a:solidFill>
              </a:rPr>
              <a:t>expanding the view</a:t>
            </a:r>
            <a:r>
              <a:rPr lang="en-US" sz="2000" dirty="0">
                <a:solidFill>
                  <a:schemeClr val="bg1"/>
                </a:solidFill>
              </a:rPr>
              <a:t>, you can look at the details of different accounts held, their individual activity per account, and a view of gain/loss and contributions or withdrawals.</a:t>
            </a:r>
          </a:p>
        </p:txBody>
      </p:sp>
      <p:pic>
        <p:nvPicPr>
          <p:cNvPr id="7" name="Picture 6">
            <a:extLst>
              <a:ext uri="{FF2B5EF4-FFF2-40B4-BE49-F238E27FC236}">
                <a16:creationId xmlns:a16="http://schemas.microsoft.com/office/drawing/2014/main" id="{DB177A0C-8CE7-41E5-BBB9-414CC51B4317}"/>
              </a:ext>
            </a:extLst>
          </p:cNvPr>
          <p:cNvPicPr>
            <a:picLocks noChangeAspect="1"/>
          </p:cNvPicPr>
          <p:nvPr/>
        </p:nvPicPr>
        <p:blipFill>
          <a:blip r:embed="rId2"/>
          <a:stretch>
            <a:fillRect/>
          </a:stretch>
        </p:blipFill>
        <p:spPr>
          <a:xfrm>
            <a:off x="1766061" y="1428199"/>
            <a:ext cx="3945936" cy="4312175"/>
          </a:xfrm>
          <a:prstGeom prst="rect">
            <a:avLst/>
          </a:prstGeom>
          <a:effectLst>
            <a:outerShdw blurRad="50800" dist="88900" dir="2700000" algn="tl" rotWithShape="0">
              <a:schemeClr val="bg1">
                <a:alpha val="40000"/>
              </a:schemeClr>
            </a:outerShdw>
          </a:effectLst>
        </p:spPr>
      </p:pic>
      <p:sp>
        <p:nvSpPr>
          <p:cNvPr id="17" name="TextBox 16">
            <a:extLst>
              <a:ext uri="{FF2B5EF4-FFF2-40B4-BE49-F238E27FC236}">
                <a16:creationId xmlns:a16="http://schemas.microsoft.com/office/drawing/2014/main" id="{5D7F3C7B-9195-403A-9903-823D0ACE8435}"/>
              </a:ext>
            </a:extLst>
          </p:cNvPr>
          <p:cNvSpPr txBox="1"/>
          <p:nvPr/>
        </p:nvSpPr>
        <p:spPr>
          <a:xfrm>
            <a:off x="665929" y="6158217"/>
            <a:ext cx="10362990" cy="507831"/>
          </a:xfrm>
          <a:prstGeom prst="rect">
            <a:avLst/>
          </a:prstGeom>
          <a:noFill/>
        </p:spPr>
        <p:txBody>
          <a:bodyPr wrap="square">
            <a:spAutoFit/>
          </a:bodyPr>
          <a:lstStyle/>
          <a:p>
            <a:r>
              <a:rPr lang="en-US" sz="900" b="1" i="1" dirty="0">
                <a:solidFill>
                  <a:schemeClr val="bg1"/>
                </a:solidFill>
                <a:effectLst/>
                <a:latin typeface="Open Sans" panose="020B0606030504020204" pitchFamily="34" charset="0"/>
              </a:rPr>
              <a:t>This dashboard does not reflect real time, intraday pricing or activity. Please review your date selection and settings in the upper right corner for additional information. It is important to compare the information on this report with the statements you receive from the custodian(s) for your account(s). Please note that there may be minor variations due to calculation methodologies. If you have any questions, please contact Annex.</a:t>
            </a:r>
            <a:endParaRPr lang="en-US" sz="900" b="1" i="1" dirty="0">
              <a:solidFill>
                <a:schemeClr val="bg1"/>
              </a:solidFill>
            </a:endParaRPr>
          </a:p>
        </p:txBody>
      </p:sp>
      <p:pic>
        <p:nvPicPr>
          <p:cNvPr id="2" name="Picture 1" descr="A white letter with a black background&#10;&#10;Description automatically generated">
            <a:extLst>
              <a:ext uri="{FF2B5EF4-FFF2-40B4-BE49-F238E27FC236}">
                <a16:creationId xmlns:a16="http://schemas.microsoft.com/office/drawing/2014/main" id="{F127A219-88A9-130B-5DBD-B13B8E0862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spTree>
    <p:extLst>
      <p:ext uri="{BB962C8B-B14F-4D97-AF65-F5344CB8AC3E}">
        <p14:creationId xmlns:p14="http://schemas.microsoft.com/office/powerpoint/2010/main" val="4213410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112024"/>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Performance</a:t>
            </a:r>
          </a:p>
        </p:txBody>
      </p:sp>
      <p:sp>
        <p:nvSpPr>
          <p:cNvPr id="15" name="TextBox 14">
            <a:extLst>
              <a:ext uri="{FF2B5EF4-FFF2-40B4-BE49-F238E27FC236}">
                <a16:creationId xmlns:a16="http://schemas.microsoft.com/office/drawing/2014/main" id="{03AE329B-68DA-450D-96A9-B814A6A9258B}"/>
              </a:ext>
            </a:extLst>
          </p:cNvPr>
          <p:cNvSpPr txBox="1"/>
          <p:nvPr/>
        </p:nvSpPr>
        <p:spPr>
          <a:xfrm>
            <a:off x="3921864" y="1802161"/>
            <a:ext cx="6234426" cy="707886"/>
          </a:xfrm>
          <a:prstGeom prst="rect">
            <a:avLst/>
          </a:prstGeom>
          <a:noFill/>
        </p:spPr>
        <p:txBody>
          <a:bodyPr wrap="square" rtlCol="0">
            <a:spAutoFit/>
          </a:bodyPr>
          <a:lstStyle/>
          <a:p>
            <a:r>
              <a:rPr lang="en-US" sz="2000" dirty="0">
                <a:solidFill>
                  <a:schemeClr val="bg1"/>
                </a:solidFill>
              </a:rPr>
              <a:t>The Performance card gives you a quick glance at how your portfolio is doing currently. </a:t>
            </a:r>
          </a:p>
        </p:txBody>
      </p:sp>
      <p:sp>
        <p:nvSpPr>
          <p:cNvPr id="16" name="TextBox 15">
            <a:extLst>
              <a:ext uri="{FF2B5EF4-FFF2-40B4-BE49-F238E27FC236}">
                <a16:creationId xmlns:a16="http://schemas.microsoft.com/office/drawing/2014/main" id="{2260D728-774A-40F2-976D-E369761FB37B}"/>
              </a:ext>
            </a:extLst>
          </p:cNvPr>
          <p:cNvSpPr txBox="1"/>
          <p:nvPr/>
        </p:nvSpPr>
        <p:spPr>
          <a:xfrm>
            <a:off x="5337055" y="3458328"/>
            <a:ext cx="6576737" cy="1631216"/>
          </a:xfrm>
          <a:prstGeom prst="rect">
            <a:avLst/>
          </a:prstGeom>
          <a:noFill/>
        </p:spPr>
        <p:txBody>
          <a:bodyPr wrap="square" rtlCol="0">
            <a:spAutoFit/>
          </a:bodyPr>
          <a:lstStyle/>
          <a:p>
            <a:r>
              <a:rPr lang="en-US" sz="2000" dirty="0">
                <a:solidFill>
                  <a:schemeClr val="bg1"/>
                </a:solidFill>
              </a:rPr>
              <a:t>By </a:t>
            </a:r>
            <a:r>
              <a:rPr lang="en-US" sz="2000" i="1" dirty="0">
                <a:solidFill>
                  <a:srgbClr val="F6AE1C"/>
                </a:solidFill>
              </a:rPr>
              <a:t>expanding the view</a:t>
            </a:r>
            <a:r>
              <a:rPr lang="en-US" sz="2000" dirty="0">
                <a:solidFill>
                  <a:schemeClr val="bg1"/>
                </a:solidFill>
              </a:rPr>
              <a:t>, you can look at the different accounts held, equities and fixed income per account, and a view of gain/loss and return rates. By clicking on the date in the navigation bar, you can see a quick view of performance based on the dates selected.</a:t>
            </a:r>
          </a:p>
        </p:txBody>
      </p:sp>
      <p:sp>
        <p:nvSpPr>
          <p:cNvPr id="13" name="TextBox 12">
            <a:extLst>
              <a:ext uri="{FF2B5EF4-FFF2-40B4-BE49-F238E27FC236}">
                <a16:creationId xmlns:a16="http://schemas.microsoft.com/office/drawing/2014/main" id="{77900143-2E50-43BD-B2B7-62A00265E871}"/>
              </a:ext>
            </a:extLst>
          </p:cNvPr>
          <p:cNvSpPr txBox="1"/>
          <p:nvPr/>
        </p:nvSpPr>
        <p:spPr>
          <a:xfrm>
            <a:off x="721060" y="6161895"/>
            <a:ext cx="10354554" cy="507831"/>
          </a:xfrm>
          <a:prstGeom prst="rect">
            <a:avLst/>
          </a:prstGeom>
          <a:noFill/>
        </p:spPr>
        <p:txBody>
          <a:bodyPr wrap="square">
            <a:spAutoFit/>
          </a:bodyPr>
          <a:lstStyle/>
          <a:p>
            <a:r>
              <a:rPr lang="en-US" sz="900" b="1" i="1" dirty="0">
                <a:solidFill>
                  <a:schemeClr val="bg1"/>
                </a:solidFill>
                <a:effectLst/>
                <a:latin typeface="Open Sans" panose="020B0606030504020204" pitchFamily="34" charset="0"/>
              </a:rPr>
              <a:t>Past performance is not necessarily indicative of future results. All investments carry significant risk and all investment decisions of an individual remain the specific responsibility of that individual. There is no guarantee that systems, indicators, or signals will result in profits or that they will not result in a full loss or losses. All investors are advised to fully understand all risks associated with any kind of investing they choose to do.</a:t>
            </a:r>
          </a:p>
        </p:txBody>
      </p:sp>
      <p:pic>
        <p:nvPicPr>
          <p:cNvPr id="11" name="Picture 10">
            <a:extLst>
              <a:ext uri="{FF2B5EF4-FFF2-40B4-BE49-F238E27FC236}">
                <a16:creationId xmlns:a16="http://schemas.microsoft.com/office/drawing/2014/main" id="{19BEBCB1-6C39-470C-BA4C-048E56D9ACDA}"/>
              </a:ext>
            </a:extLst>
          </p:cNvPr>
          <p:cNvPicPr>
            <a:picLocks noChangeAspect="1"/>
          </p:cNvPicPr>
          <p:nvPr/>
        </p:nvPicPr>
        <p:blipFill rotWithShape="1">
          <a:blip r:embed="rId2"/>
          <a:srcRect l="966" t="4388" r="1805" b="19244"/>
          <a:stretch/>
        </p:blipFill>
        <p:spPr>
          <a:xfrm>
            <a:off x="608410" y="1157993"/>
            <a:ext cx="2735039" cy="2321852"/>
          </a:xfrm>
          <a:prstGeom prst="rect">
            <a:avLst/>
          </a:prstGeom>
          <a:effectLst>
            <a:outerShdw blurRad="50800" dist="88900" dir="2700000" algn="tl" rotWithShape="0">
              <a:schemeClr val="bg1">
                <a:alpha val="40000"/>
              </a:schemeClr>
            </a:outerShdw>
          </a:effectLst>
        </p:spPr>
      </p:pic>
      <p:pic>
        <p:nvPicPr>
          <p:cNvPr id="2" name="Picture 1" descr="A white letter with a black background&#10;&#10;Description automatically generated">
            <a:extLst>
              <a:ext uri="{FF2B5EF4-FFF2-40B4-BE49-F238E27FC236}">
                <a16:creationId xmlns:a16="http://schemas.microsoft.com/office/drawing/2014/main" id="{0C84570E-9EBB-6BCC-8AED-37C1277A98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pic>
        <p:nvPicPr>
          <p:cNvPr id="17" name="Picture 16">
            <a:extLst>
              <a:ext uri="{FF2B5EF4-FFF2-40B4-BE49-F238E27FC236}">
                <a16:creationId xmlns:a16="http://schemas.microsoft.com/office/drawing/2014/main" id="{03FBBA89-5753-4663-AEF6-18E33DF1F260}"/>
              </a:ext>
            </a:extLst>
          </p:cNvPr>
          <p:cNvPicPr>
            <a:picLocks noChangeAspect="1"/>
          </p:cNvPicPr>
          <p:nvPr/>
        </p:nvPicPr>
        <p:blipFill rotWithShape="1">
          <a:blip r:embed="rId4"/>
          <a:srcRect b="13306"/>
          <a:stretch/>
        </p:blipFill>
        <p:spPr>
          <a:xfrm>
            <a:off x="1606317" y="3187317"/>
            <a:ext cx="3474263" cy="2012924"/>
          </a:xfrm>
          <a:prstGeom prst="rect">
            <a:avLst/>
          </a:prstGeom>
          <a:effectLst>
            <a:outerShdw blurRad="50800" dist="88900" dir="2700000" algn="tl" rotWithShape="0">
              <a:schemeClr val="bg1">
                <a:alpha val="40000"/>
              </a:schemeClr>
            </a:outerShdw>
          </a:effectLst>
        </p:spPr>
      </p:pic>
    </p:spTree>
    <p:extLst>
      <p:ext uri="{BB962C8B-B14F-4D97-AF65-F5344CB8AC3E}">
        <p14:creationId xmlns:p14="http://schemas.microsoft.com/office/powerpoint/2010/main" val="1130765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76E4A787-8351-456D-806E-BD386C2F021A}"/>
              </a:ext>
            </a:extLst>
          </p:cNvPr>
          <p:cNvSpPr txBox="1">
            <a:spLocks/>
          </p:cNvSpPr>
          <p:nvPr/>
        </p:nvSpPr>
        <p:spPr>
          <a:xfrm>
            <a:off x="326571" y="6251510"/>
            <a:ext cx="9638911" cy="6064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buClr>
                <a:srgbClr val="FCB017"/>
              </a:buClr>
            </a:pPr>
            <a:endParaRPr lang="en-US" sz="900" dirty="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Subtitle 11">
            <a:extLst>
              <a:ext uri="{FF2B5EF4-FFF2-40B4-BE49-F238E27FC236}">
                <a16:creationId xmlns:a16="http://schemas.microsoft.com/office/drawing/2014/main" id="{2B6489D3-1937-40D5-A365-AA35DCEC146D}"/>
              </a:ext>
            </a:extLst>
          </p:cNvPr>
          <p:cNvSpPr>
            <a:spLocks noGrp="1"/>
          </p:cNvSpPr>
          <p:nvPr>
            <p:ph type="subTitle" idx="1"/>
          </p:nvPr>
        </p:nvSpPr>
        <p:spPr>
          <a:xfrm>
            <a:off x="1524000" y="214233"/>
            <a:ext cx="9144000" cy="983609"/>
          </a:xfrm>
        </p:spPr>
        <p:txBody>
          <a:bodyPr anchor="ctr">
            <a:normAutofit/>
          </a:bodyPr>
          <a:lstStyle/>
          <a:p>
            <a:r>
              <a:rPr lang="en-US" sz="4000" b="1" i="1" dirty="0">
                <a:solidFill>
                  <a:srgbClr val="F6AE1C"/>
                </a:solidFill>
                <a:latin typeface="Droid Serif" panose="02020600060500020200" pitchFamily="18" charset="0"/>
                <a:ea typeface="Droid Serif" panose="02020600060500020200" pitchFamily="18" charset="0"/>
                <a:cs typeface="Droid Serif" panose="02020600060500020200" pitchFamily="18" charset="0"/>
              </a:rPr>
              <a:t>Gain/Loss</a:t>
            </a:r>
          </a:p>
        </p:txBody>
      </p:sp>
      <p:sp>
        <p:nvSpPr>
          <p:cNvPr id="15" name="TextBox 14">
            <a:extLst>
              <a:ext uri="{FF2B5EF4-FFF2-40B4-BE49-F238E27FC236}">
                <a16:creationId xmlns:a16="http://schemas.microsoft.com/office/drawing/2014/main" id="{03AE329B-68DA-450D-96A9-B814A6A9258B}"/>
              </a:ext>
            </a:extLst>
          </p:cNvPr>
          <p:cNvSpPr txBox="1"/>
          <p:nvPr/>
        </p:nvSpPr>
        <p:spPr>
          <a:xfrm>
            <a:off x="6184441" y="1828300"/>
            <a:ext cx="4107977" cy="1323439"/>
          </a:xfrm>
          <a:prstGeom prst="rect">
            <a:avLst/>
          </a:prstGeom>
          <a:noFill/>
        </p:spPr>
        <p:txBody>
          <a:bodyPr wrap="square" rtlCol="0">
            <a:spAutoFit/>
          </a:bodyPr>
          <a:lstStyle/>
          <a:p>
            <a:r>
              <a:rPr lang="en-US" sz="2000" dirty="0">
                <a:solidFill>
                  <a:schemeClr val="bg1"/>
                </a:solidFill>
                <a:latin typeface="Open Sans" panose="020B0606030504020204" pitchFamily="34" charset="0"/>
              </a:rPr>
              <a:t>The Gain/Loss card </a:t>
            </a:r>
            <a:r>
              <a:rPr lang="en-US" sz="2000" dirty="0">
                <a:solidFill>
                  <a:schemeClr val="bg1"/>
                </a:solidFill>
                <a:effectLst/>
                <a:latin typeface="Open Sans" panose="020B0606030504020204" pitchFamily="34" charset="0"/>
                <a:ea typeface="Calibri" panose="020F0502020204030204" pitchFamily="34" charset="0"/>
              </a:rPr>
              <a:t>allows you to view Unrealized and Realized Gain/Loss cost basis information for your investments.</a:t>
            </a:r>
            <a:endParaRPr lang="en-US" sz="2000" dirty="0">
              <a:solidFill>
                <a:schemeClr val="bg1"/>
              </a:solidFill>
              <a:latin typeface="Open Sans" panose="020B0606030504020204" pitchFamily="34" charset="0"/>
            </a:endParaRPr>
          </a:p>
        </p:txBody>
      </p:sp>
      <p:sp>
        <p:nvSpPr>
          <p:cNvPr id="16" name="TextBox 15">
            <a:extLst>
              <a:ext uri="{FF2B5EF4-FFF2-40B4-BE49-F238E27FC236}">
                <a16:creationId xmlns:a16="http://schemas.microsoft.com/office/drawing/2014/main" id="{2260D728-774A-40F2-976D-E369761FB37B}"/>
              </a:ext>
            </a:extLst>
          </p:cNvPr>
          <p:cNvSpPr txBox="1"/>
          <p:nvPr/>
        </p:nvSpPr>
        <p:spPr>
          <a:xfrm>
            <a:off x="6704394" y="3455250"/>
            <a:ext cx="4107977" cy="1323439"/>
          </a:xfrm>
          <a:prstGeom prst="rect">
            <a:avLst/>
          </a:prstGeom>
          <a:noFill/>
        </p:spPr>
        <p:txBody>
          <a:bodyPr wrap="square" rtlCol="0">
            <a:spAutoFit/>
          </a:bodyPr>
          <a:lstStyle/>
          <a:p>
            <a:r>
              <a:rPr lang="en-US" sz="2000" dirty="0">
                <a:solidFill>
                  <a:schemeClr val="bg1"/>
                </a:solidFill>
              </a:rPr>
              <a:t>By</a:t>
            </a:r>
            <a:r>
              <a:rPr lang="en-US" sz="2000" dirty="0">
                <a:solidFill>
                  <a:srgbClr val="000000"/>
                </a:solidFill>
              </a:rPr>
              <a:t> </a:t>
            </a:r>
            <a:r>
              <a:rPr lang="en-US" sz="2000" i="1" dirty="0">
                <a:solidFill>
                  <a:srgbClr val="F6AE1C"/>
                </a:solidFill>
              </a:rPr>
              <a:t>expanding the view</a:t>
            </a:r>
            <a:r>
              <a:rPr lang="en-US" sz="2000" dirty="0">
                <a:solidFill>
                  <a:schemeClr val="bg1"/>
                </a:solidFill>
              </a:rPr>
              <a:t>, you will be able to see how each account and investment type within that account has performed.</a:t>
            </a:r>
          </a:p>
        </p:txBody>
      </p:sp>
      <p:sp>
        <p:nvSpPr>
          <p:cNvPr id="11" name="TextBox 10">
            <a:extLst>
              <a:ext uri="{FF2B5EF4-FFF2-40B4-BE49-F238E27FC236}">
                <a16:creationId xmlns:a16="http://schemas.microsoft.com/office/drawing/2014/main" id="{E261E086-C26B-44F5-A721-FF3984BDDF13}"/>
              </a:ext>
            </a:extLst>
          </p:cNvPr>
          <p:cNvSpPr txBox="1"/>
          <p:nvPr/>
        </p:nvSpPr>
        <p:spPr>
          <a:xfrm>
            <a:off x="582706" y="5962157"/>
            <a:ext cx="10379729" cy="646331"/>
          </a:xfrm>
          <a:prstGeom prst="rect">
            <a:avLst/>
          </a:prstGeom>
          <a:noFill/>
        </p:spPr>
        <p:txBody>
          <a:bodyPr wrap="square">
            <a:spAutoFit/>
          </a:bodyPr>
          <a:lstStyle/>
          <a:p>
            <a:r>
              <a:rPr lang="en-US" sz="900" b="1" i="1" dirty="0">
                <a:solidFill>
                  <a:schemeClr val="bg1"/>
                </a:solidFill>
                <a:effectLst/>
                <a:latin typeface="Open Sans" panose="020B0606030504020204" pitchFamily="34" charset="0"/>
              </a:rPr>
              <a:t>This report is provided to you as courtesy. We do not guarantee the accuracy or completeness of said information. All official tax information will be provided by the custodian(s), not Annex. You are strongly urged to review this report against your account statements and transaction confirmations received directly from your custodians for any inaccuracies. You should immediately notify Annex and the applicable custodian(s) of any inaccuracies. This statement has been prepared for informational purposes only and does not replace the statement(s) you receive directly from the custodian(s) of your assets. This report is not intended for tax, lending, legal or other non-financial planning purposes and should not be relied upon by 3rd parties.</a:t>
            </a:r>
          </a:p>
        </p:txBody>
      </p:sp>
      <p:pic>
        <p:nvPicPr>
          <p:cNvPr id="8" name="Picture 7">
            <a:extLst>
              <a:ext uri="{FF2B5EF4-FFF2-40B4-BE49-F238E27FC236}">
                <a16:creationId xmlns:a16="http://schemas.microsoft.com/office/drawing/2014/main" id="{66F21EB4-6B5F-4764-AA8D-109D6BA6720D}"/>
              </a:ext>
            </a:extLst>
          </p:cNvPr>
          <p:cNvPicPr>
            <a:picLocks noChangeAspect="1"/>
          </p:cNvPicPr>
          <p:nvPr/>
        </p:nvPicPr>
        <p:blipFill>
          <a:blip r:embed="rId2"/>
          <a:stretch>
            <a:fillRect/>
          </a:stretch>
        </p:blipFill>
        <p:spPr>
          <a:xfrm>
            <a:off x="1965070" y="1501353"/>
            <a:ext cx="3656085" cy="3938996"/>
          </a:xfrm>
          <a:prstGeom prst="rect">
            <a:avLst/>
          </a:prstGeom>
          <a:effectLst>
            <a:outerShdw blurRad="50800" dist="88900" dir="2700000" algn="tl" rotWithShape="0">
              <a:schemeClr val="bg1">
                <a:alpha val="40000"/>
              </a:schemeClr>
            </a:outerShdw>
          </a:effectLst>
        </p:spPr>
      </p:pic>
      <p:pic>
        <p:nvPicPr>
          <p:cNvPr id="2" name="Picture 1" descr="A white letter with a black background&#10;&#10;Description automatically generated">
            <a:extLst>
              <a:ext uri="{FF2B5EF4-FFF2-40B4-BE49-F238E27FC236}">
                <a16:creationId xmlns:a16="http://schemas.microsoft.com/office/drawing/2014/main" id="{C917C6AB-197B-9485-2DAC-DE59ECF1F8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0152" y="5990733"/>
            <a:ext cx="1013548" cy="783196"/>
          </a:xfrm>
          <a:prstGeom prst="rect">
            <a:avLst/>
          </a:prstGeom>
        </p:spPr>
      </p:pic>
    </p:spTree>
    <p:extLst>
      <p:ext uri="{BB962C8B-B14F-4D97-AF65-F5344CB8AC3E}">
        <p14:creationId xmlns:p14="http://schemas.microsoft.com/office/powerpoint/2010/main" val="1148784946"/>
      </p:ext>
    </p:extLst>
  </p:cSld>
  <p:clrMapOvr>
    <a:masterClrMapping/>
  </p:clrMapOvr>
</p:sld>
</file>

<file path=ppt/theme/theme1.xml><?xml version="1.0" encoding="utf-8"?>
<a:theme xmlns:a="http://schemas.openxmlformats.org/drawingml/2006/main" name="White Annex Theme Open Sans Header">
  <a:themeElements>
    <a:clrScheme name="Annex">
      <a:dk1>
        <a:srgbClr val="56667D"/>
      </a:dk1>
      <a:lt1>
        <a:sysClr val="window" lastClr="FFFFFF"/>
      </a:lt1>
      <a:dk2>
        <a:srgbClr val="44546A"/>
      </a:dk2>
      <a:lt2>
        <a:srgbClr val="E7E6E6"/>
      </a:lt2>
      <a:accent1>
        <a:srgbClr val="50C6AE"/>
      </a:accent1>
      <a:accent2>
        <a:srgbClr val="0A9ABF"/>
      </a:accent2>
      <a:accent3>
        <a:srgbClr val="A5A5A5"/>
      </a:accent3>
      <a:accent4>
        <a:srgbClr val="FA8736"/>
      </a:accent4>
      <a:accent5>
        <a:srgbClr val="9EB833"/>
      </a:accent5>
      <a:accent6>
        <a:srgbClr val="70AD47"/>
      </a:accent6>
      <a:hlink>
        <a:srgbClr val="50C6AE"/>
      </a:hlink>
      <a:folHlink>
        <a:srgbClr val="0A9ABF"/>
      </a:folHlink>
    </a:clrScheme>
    <a:fontScheme name="Annex Theme">
      <a:majorFont>
        <a:latin typeface="Open Sans Semi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te Annex Theme Open Sans Header" id="{1C4FAC63-4DC6-4815-8476-6D416CCD565C}" vid="{91D33856-B798-44C7-AF48-3AE57F2081A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55B0EFD3351744DB997879DD7ADA307" ma:contentTypeVersion="10" ma:contentTypeDescription="Create a new document." ma:contentTypeScope="" ma:versionID="d5a10d8f32d93b9201c6179265154c76">
  <xsd:schema xmlns:xsd="http://www.w3.org/2001/XMLSchema" xmlns:xs="http://www.w3.org/2001/XMLSchema" xmlns:p="http://schemas.microsoft.com/office/2006/metadata/properties" xmlns:ns2="b3880458-2ffb-40ae-9f38-df19e238d98e" xmlns:ns3="9edad760-26a3-43dc-a330-9f44de559169" targetNamespace="http://schemas.microsoft.com/office/2006/metadata/properties" ma:root="true" ma:fieldsID="f89ecb219c240fab098ac1e5b0ecd37b" ns2:_="" ns3:_="">
    <xsd:import namespace="b3880458-2ffb-40ae-9f38-df19e238d98e"/>
    <xsd:import namespace="9edad760-26a3-43dc-a330-9f44de55916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880458-2ffb-40ae-9f38-df19e238d9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dad760-26a3-43dc-a330-9f44de55916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16A9DC-AF70-41C7-80E9-AA78FD56F558}">
  <ds:schemaRefs>
    <ds:schemaRef ds:uri="http://purl.org/dc/dcmitype/"/>
    <ds:schemaRef ds:uri="http://www.w3.org/XML/1998/namespace"/>
    <ds:schemaRef ds:uri="http://schemas.microsoft.com/office/2006/documentManagement/types"/>
    <ds:schemaRef ds:uri="b3880458-2ffb-40ae-9f38-df19e238d98e"/>
    <ds:schemaRef ds:uri="http://purl.org/dc/elements/1.1/"/>
    <ds:schemaRef ds:uri="http://schemas.microsoft.com/office/infopath/2007/PartnerControls"/>
    <ds:schemaRef ds:uri="9edad760-26a3-43dc-a330-9f44de559169"/>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5D739CF9-6AC6-4CD4-8AA4-7F725C4203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880458-2ffb-40ae-9f38-df19e238d98e"/>
    <ds:schemaRef ds:uri="9edad760-26a3-43dc-a330-9f44de5591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3D3637-C98B-4F68-B82B-2657D918F2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White Annex Theme Open Sans Header</Template>
  <TotalTime>9128</TotalTime>
  <Words>1192</Words>
  <Application>Microsoft Office PowerPoint</Application>
  <PresentationFormat>Widescreen</PresentationFormat>
  <Paragraphs>45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Open Sans Light</vt:lpstr>
      <vt:lpstr>Arial</vt:lpstr>
      <vt:lpstr>Open Sans Semibold</vt:lpstr>
      <vt:lpstr>Droid Serif</vt:lpstr>
      <vt:lpstr>Open Sans</vt:lpstr>
      <vt:lpstr>White Annex Theme Open Sans Header</vt:lpstr>
      <vt:lpstr>Black Diamond  Client Experience User Guide</vt:lpstr>
      <vt:lpstr>PowerPoint Presentation</vt:lpstr>
      <vt:lpstr>PowerPoint Presentation</vt:lpstr>
      <vt:lpstr>PowerPoint Presentation</vt:lpstr>
      <vt:lpstr>Portfolio Dashboard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Annex-Branded  PowerPoint</dc:title>
  <dc:creator>Allie Anklam</dc:creator>
  <cp:lastModifiedBy>Lauren Manna</cp:lastModifiedBy>
  <cp:revision>21</cp:revision>
  <cp:lastPrinted>2022-02-14T19:52:50Z</cp:lastPrinted>
  <dcterms:created xsi:type="dcterms:W3CDTF">2021-03-29T14:13:30Z</dcterms:created>
  <dcterms:modified xsi:type="dcterms:W3CDTF">2024-02-16T16:23:17Z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0x010100E55B0EFD3351744DB997879DD7ADA307</vt:lpwstr>
  </property>
</Properties>
</file>